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av" ContentType="audio/x-wav"/>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5" r:id="rId2"/>
    <p:sldId id="276" r:id="rId3"/>
    <p:sldId id="256" r:id="rId4"/>
    <p:sldId id="257" r:id="rId5"/>
    <p:sldId id="258" r:id="rId6"/>
    <p:sldId id="259" r:id="rId7"/>
    <p:sldId id="262" r:id="rId8"/>
    <p:sldId id="260" r:id="rId9"/>
    <p:sldId id="263" r:id="rId10"/>
    <p:sldId id="261" r:id="rId11"/>
    <p:sldId id="264" r:id="rId12"/>
    <p:sldId id="265" r:id="rId13"/>
    <p:sldId id="266" r:id="rId14"/>
    <p:sldId id="267" r:id="rId15"/>
    <p:sldId id="268" r:id="rId16"/>
    <p:sldId id="269" r:id="rId17"/>
    <p:sldId id="270" r:id="rId18"/>
    <p:sldId id="271" r:id="rId19"/>
    <p:sldId id="272" r:id="rId20"/>
    <p:sldId id="273" r:id="rId21"/>
    <p:sldId id="274"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60"/>
  </p:normalViewPr>
  <p:slideViewPr>
    <p:cSldViewPr snapToGrid="0">
      <p:cViewPr varScale="1">
        <p:scale>
          <a:sx n="58" d="100"/>
          <a:sy n="58" d="100"/>
        </p:scale>
        <p:origin x="72"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4/12/2018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91635" y="0"/>
            <a:ext cx="8817877" cy="1961804"/>
          </a:xfrm>
        </p:spPr>
        <p:txBody>
          <a:bodyPr>
            <a:normAutofit/>
          </a:bodyPr>
          <a:lstStyle/>
          <a:p>
            <a:r>
              <a:rPr lang="en-US" sz="2000" dirty="0" smtClean="0">
                <a:latin typeface="Bradley Hand ITC" panose="03070402050302030203" pitchFamily="66" charset="0"/>
              </a:rPr>
              <a:t>Togetherness, Wonder, Transformation</a:t>
            </a:r>
            <a:r>
              <a:rPr lang="en-US" dirty="0" smtClean="0">
                <a:latin typeface="Bradley Hand ITC" panose="03070402050302030203" pitchFamily="66" charset="0"/>
              </a:rPr>
              <a:t/>
            </a:r>
            <a:br>
              <a:rPr lang="en-US" dirty="0" smtClean="0">
                <a:latin typeface="Bradley Hand ITC" panose="03070402050302030203" pitchFamily="66" charset="0"/>
              </a:rPr>
            </a:br>
            <a:r>
              <a:rPr lang="en-US" b="1" dirty="0" smtClean="0">
                <a:solidFill>
                  <a:schemeClr val="tx1"/>
                </a:solidFill>
                <a:latin typeface="Bradley Hand ITC" panose="03070402050302030203" pitchFamily="66" charset="0"/>
              </a:rPr>
              <a:t>Elaine Fritz</a:t>
            </a:r>
            <a:r>
              <a:rPr lang="en-US" dirty="0" smtClean="0"/>
              <a:t>, </a:t>
            </a:r>
            <a:r>
              <a:rPr lang="en-US" sz="2800" dirty="0" smtClean="0"/>
              <a:t>Master Gardener   Southdakotamastergardener.com</a:t>
            </a:r>
            <a:br>
              <a:rPr lang="en-US" sz="2800" dirty="0" smtClean="0"/>
            </a:br>
            <a:r>
              <a:rPr lang="en-US" sz="3200" dirty="0" smtClean="0"/>
              <a:t>Horticulture Therapy, Garden Education</a:t>
            </a:r>
            <a:endParaRPr lang="en-US" sz="3200"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5400000">
            <a:off x="828675" y="2645767"/>
            <a:ext cx="3881438" cy="2911078"/>
          </a:xfrm>
        </p:spPr>
      </p:pic>
      <p:sp>
        <p:nvSpPr>
          <p:cNvPr id="6" name="Content Placeholder 5"/>
          <p:cNvSpPr>
            <a:spLocks noGrp="1"/>
          </p:cNvSpPr>
          <p:nvPr>
            <p:ph sz="half" idx="2"/>
          </p:nvPr>
        </p:nvSpPr>
        <p:spPr/>
        <p:txBody>
          <a:bodyPr/>
          <a:lstStyle/>
          <a:p>
            <a:pPr marL="0" indent="0">
              <a:buNone/>
            </a:pPr>
            <a:r>
              <a:rPr lang="en-US" dirty="0" smtClean="0"/>
              <a:t>Tell me about your gardening!!</a:t>
            </a:r>
          </a:p>
          <a:p>
            <a:pPr marL="0" indent="0">
              <a:buNone/>
            </a:pPr>
            <a:r>
              <a:rPr lang="en-US" dirty="0" smtClean="0"/>
              <a:t>I want to give you information your always wondering about.</a:t>
            </a:r>
          </a:p>
          <a:p>
            <a:pPr marL="0" indent="0">
              <a:buNone/>
            </a:pPr>
            <a:r>
              <a:rPr lang="en-US" dirty="0" smtClean="0"/>
              <a:t>Please fill out your card, and drop it in the basket.</a:t>
            </a:r>
          </a:p>
          <a:p>
            <a:pPr marL="0" indent="0">
              <a:buNone/>
            </a:pPr>
            <a:r>
              <a:rPr lang="en-US" dirty="0" smtClean="0"/>
              <a:t>Feel free to write on the back.</a:t>
            </a:r>
          </a:p>
          <a:p>
            <a:pPr marL="0" indent="0">
              <a:buNone/>
            </a:pPr>
            <a:r>
              <a:rPr lang="en-US" dirty="0" smtClean="0"/>
              <a:t>If I don’t get to your question today, I will email you, personally, your answer.</a:t>
            </a:r>
          </a:p>
          <a:p>
            <a:pPr marL="0" indent="0">
              <a:buNone/>
            </a:pPr>
            <a:r>
              <a:rPr lang="en-US" dirty="0" smtClean="0"/>
              <a:t>Don’t forget your email.</a:t>
            </a:r>
            <a:endParaRPr lang="en-US" dirty="0"/>
          </a:p>
        </p:txBody>
      </p:sp>
    </p:spTree>
    <p:extLst>
      <p:ext uri="{BB962C8B-B14F-4D97-AF65-F5344CB8AC3E}">
        <p14:creationId xmlns:p14="http://schemas.microsoft.com/office/powerpoint/2010/main" val="3656074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3004"/>
            <a:ext cx="8596668" cy="1797396"/>
          </a:xfrm>
        </p:spPr>
        <p:txBody>
          <a:bodyPr>
            <a:normAutofit/>
          </a:bodyPr>
          <a:lstStyle/>
          <a:p>
            <a:r>
              <a:rPr lang="en-US" dirty="0" smtClean="0"/>
              <a:t>Head Over to: southdakotamastergardener.com</a:t>
            </a:r>
            <a:br>
              <a:rPr lang="en-US" dirty="0" smtClean="0"/>
            </a:br>
            <a:r>
              <a:rPr lang="en-US" dirty="0" smtClean="0"/>
              <a:t>Download the presentation.  It’s free.</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13855" y="2160588"/>
            <a:ext cx="2911077" cy="3881437"/>
          </a:xfrm>
        </p:spPr>
      </p:pic>
      <p:sp>
        <p:nvSpPr>
          <p:cNvPr id="4" name="Content Placeholder 3"/>
          <p:cNvSpPr>
            <a:spLocks noGrp="1"/>
          </p:cNvSpPr>
          <p:nvPr>
            <p:ph sz="half" idx="2"/>
          </p:nvPr>
        </p:nvSpPr>
        <p:spPr/>
        <p:txBody>
          <a:bodyPr/>
          <a:lstStyle/>
          <a:p>
            <a:pPr marL="0" indent="0">
              <a:buNone/>
            </a:pPr>
            <a:r>
              <a:rPr lang="en-US" dirty="0" smtClean="0"/>
              <a:t>I know your phone is out.</a:t>
            </a:r>
          </a:p>
          <a:p>
            <a:pPr marL="0" indent="0">
              <a:buNone/>
            </a:pPr>
            <a:r>
              <a:rPr lang="en-US" dirty="0" smtClean="0"/>
              <a:t>If you want to refer back to this presentation, or contact me.</a:t>
            </a:r>
          </a:p>
          <a:p>
            <a:pPr marL="0" indent="0">
              <a:buNone/>
            </a:pPr>
            <a:r>
              <a:rPr lang="en-US" dirty="0" smtClean="0"/>
              <a:t>Go To: </a:t>
            </a:r>
          </a:p>
          <a:p>
            <a:pPr marL="0" indent="0">
              <a:buNone/>
            </a:pPr>
            <a:r>
              <a:rPr lang="en-US" dirty="0" smtClean="0"/>
              <a:t> southdakotamastergardener.com</a:t>
            </a:r>
          </a:p>
          <a:p>
            <a:pPr marL="0" indent="0">
              <a:buNone/>
            </a:pPr>
            <a:r>
              <a:rPr lang="en-US" dirty="0" smtClean="0"/>
              <a:t>Download the presentation</a:t>
            </a:r>
          </a:p>
          <a:p>
            <a:pPr marL="0" indent="0">
              <a:buNone/>
            </a:pPr>
            <a:r>
              <a:rPr lang="en-US" dirty="0" smtClean="0"/>
              <a:t>Leave me a question</a:t>
            </a:r>
          </a:p>
          <a:p>
            <a:pPr marL="0" indent="0">
              <a:buNone/>
            </a:pPr>
            <a:r>
              <a:rPr lang="en-US" dirty="0" smtClean="0"/>
              <a:t>Please comment on the presentation</a:t>
            </a:r>
          </a:p>
          <a:p>
            <a:pPr marL="0" indent="0">
              <a:buNone/>
            </a:pPr>
            <a:r>
              <a:rPr lang="en-US" dirty="0" smtClean="0"/>
              <a:t>Please tell me where you saw the presentation</a:t>
            </a:r>
            <a:endParaRPr lang="en-US" dirty="0"/>
          </a:p>
        </p:txBody>
      </p:sp>
    </p:spTree>
    <p:extLst>
      <p:ext uri="{BB962C8B-B14F-4D97-AF65-F5344CB8AC3E}">
        <p14:creationId xmlns:p14="http://schemas.microsoft.com/office/powerpoint/2010/main" val="393268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dirty="0" smtClean="0">
                <a:latin typeface="Freestyle Script" panose="030804020302050B0404" pitchFamily="66" charset="0"/>
              </a:rPr>
              <a:t>3</a:t>
            </a:r>
            <a:r>
              <a:rPr lang="en-US" sz="6000" dirty="0" smtClean="0">
                <a:latin typeface="Freestyle Script" panose="030804020302050B0404" pitchFamily="66" charset="0"/>
              </a:rPr>
              <a:t> Easy Steps: </a:t>
            </a:r>
            <a:r>
              <a:rPr lang="en-US" sz="4000" dirty="0" smtClean="0">
                <a:latin typeface="Freestyle Script" panose="030804020302050B0404" pitchFamily="66" charset="0"/>
              </a:rPr>
              <a:t>Gardening With Special Needs Kids</a:t>
            </a:r>
            <a:endParaRPr lang="en-US" sz="4000" dirty="0">
              <a:latin typeface="Freestyle Script" panose="030804020302050B0404" pitchFamily="66" charset="0"/>
            </a:endParaRPr>
          </a:p>
        </p:txBody>
      </p:sp>
      <p:sp>
        <p:nvSpPr>
          <p:cNvPr id="3" name="Subtitle 2"/>
          <p:cNvSpPr>
            <a:spLocks noGrp="1"/>
          </p:cNvSpPr>
          <p:nvPr>
            <p:ph type="subTitle" idx="1"/>
          </p:nvPr>
        </p:nvSpPr>
        <p:spPr/>
        <p:txBody>
          <a:bodyPr/>
          <a:lstStyle/>
          <a:p>
            <a:r>
              <a:rPr lang="en-US" dirty="0" smtClean="0"/>
              <a:t>HORTICULTURE THERAPY</a:t>
            </a:r>
          </a:p>
          <a:p>
            <a:r>
              <a:rPr lang="en-US" dirty="0" smtClean="0"/>
              <a:t>ELAINE FRITZ, Master Gardener</a:t>
            </a:r>
            <a:endParaRPr lang="en-US" dirty="0"/>
          </a:p>
        </p:txBody>
      </p:sp>
    </p:spTree>
    <p:extLst>
      <p:ext uri="{BB962C8B-B14F-4D97-AF65-F5344CB8AC3E}">
        <p14:creationId xmlns:p14="http://schemas.microsoft.com/office/powerpoint/2010/main" val="25304285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horticulture therapy?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92154" y="2250913"/>
            <a:ext cx="3881438" cy="2911078"/>
          </a:xfrm>
        </p:spPr>
      </p:pic>
      <p:sp>
        <p:nvSpPr>
          <p:cNvPr id="5" name="TextBox 4"/>
          <p:cNvSpPr txBox="1"/>
          <p:nvPr/>
        </p:nvSpPr>
        <p:spPr>
          <a:xfrm>
            <a:off x="4830195" y="1765733"/>
            <a:ext cx="5133109" cy="2308324"/>
          </a:xfrm>
          <a:prstGeom prst="rect">
            <a:avLst/>
          </a:prstGeom>
          <a:noFill/>
        </p:spPr>
        <p:txBody>
          <a:bodyPr wrap="square" rtlCol="0">
            <a:spAutoFit/>
          </a:bodyPr>
          <a:lstStyle/>
          <a:p>
            <a:r>
              <a:rPr lang="en-US" dirty="0" smtClean="0"/>
              <a:t>Using the life enhancing activities of gardening to connect nature to Individual Education Goals, or physical therapy, occupational and speech therapy.</a:t>
            </a:r>
          </a:p>
          <a:p>
            <a:r>
              <a:rPr lang="en-US" dirty="0" smtClean="0"/>
              <a:t>Direct treatment</a:t>
            </a:r>
          </a:p>
          <a:p>
            <a:r>
              <a:rPr lang="en-US" dirty="0" smtClean="0"/>
              <a:t>Defined goals</a:t>
            </a:r>
          </a:p>
          <a:p>
            <a:r>
              <a:rPr lang="en-US" dirty="0" smtClean="0"/>
              <a:t>Purposeful gardening activity</a:t>
            </a:r>
          </a:p>
          <a:p>
            <a:endParaRPr lang="en-US" dirty="0" smtClean="0"/>
          </a:p>
        </p:txBody>
      </p:sp>
    </p:spTree>
    <p:extLst>
      <p:ext uri="{BB962C8B-B14F-4D97-AF65-F5344CB8AC3E}">
        <p14:creationId xmlns:p14="http://schemas.microsoft.com/office/powerpoint/2010/main" val="2253557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Settings</a:t>
            </a:r>
            <a:endParaRPr lang="en-US" dirty="0"/>
          </a:p>
        </p:txBody>
      </p:sp>
      <p:sp>
        <p:nvSpPr>
          <p:cNvPr id="3" name="Content Placeholder 2"/>
          <p:cNvSpPr>
            <a:spLocks noGrp="1"/>
          </p:cNvSpPr>
          <p:nvPr>
            <p:ph idx="1"/>
          </p:nvPr>
        </p:nvSpPr>
        <p:spPr/>
        <p:txBody>
          <a:bodyPr/>
          <a:lstStyle/>
          <a:p>
            <a:r>
              <a:rPr lang="en-US" dirty="0" smtClean="0"/>
              <a:t>Simple Potted Plant</a:t>
            </a:r>
          </a:p>
          <a:p>
            <a:r>
              <a:rPr lang="en-US" dirty="0" smtClean="0"/>
              <a:t>Outdoor Garden or yard</a:t>
            </a:r>
          </a:p>
          <a:p>
            <a:r>
              <a:rPr lang="en-US" dirty="0" smtClean="0"/>
              <a:t>Botanical Garden</a:t>
            </a:r>
          </a:p>
          <a:p>
            <a:r>
              <a:rPr lang="en-US" dirty="0" smtClean="0"/>
              <a:t>Local Park or school playground</a:t>
            </a:r>
          </a:p>
          <a:p>
            <a:r>
              <a:rPr lang="en-US" dirty="0" smtClean="0"/>
              <a:t>At home</a:t>
            </a:r>
            <a:endParaRPr lang="en-US" dirty="0"/>
          </a:p>
        </p:txBody>
      </p:sp>
    </p:spTree>
    <p:extLst>
      <p:ext uri="{BB962C8B-B14F-4D97-AF65-F5344CB8AC3E}">
        <p14:creationId xmlns:p14="http://schemas.microsoft.com/office/powerpoint/2010/main" val="225976488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chimes.wav"/>
                                        </p:tgtEl>
                                      </p:cMediaNode>
                                    </p:audio>
                                  </p:sub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a:t>
            </a:r>
            <a:endParaRPr lang="en-US" dirty="0"/>
          </a:p>
        </p:txBody>
      </p:sp>
      <p:sp>
        <p:nvSpPr>
          <p:cNvPr id="3" name="Content Placeholder 2"/>
          <p:cNvSpPr>
            <a:spLocks noGrp="1"/>
          </p:cNvSpPr>
          <p:nvPr>
            <p:ph idx="1"/>
          </p:nvPr>
        </p:nvSpPr>
        <p:spPr/>
        <p:txBody>
          <a:bodyPr/>
          <a:lstStyle/>
          <a:p>
            <a:r>
              <a:rPr lang="en-US" dirty="0" smtClean="0"/>
              <a:t>Vocational</a:t>
            </a:r>
          </a:p>
          <a:p>
            <a:r>
              <a:rPr lang="en-US" dirty="0" smtClean="0"/>
              <a:t>Rehabilitation</a:t>
            </a:r>
          </a:p>
          <a:p>
            <a:r>
              <a:rPr lang="en-US" dirty="0" smtClean="0"/>
              <a:t>Social or wellness</a:t>
            </a:r>
            <a:endParaRPr lang="en-US" dirty="0"/>
          </a:p>
        </p:txBody>
      </p:sp>
    </p:spTree>
    <p:extLst>
      <p:ext uri="{BB962C8B-B14F-4D97-AF65-F5344CB8AC3E}">
        <p14:creationId xmlns:p14="http://schemas.microsoft.com/office/powerpoint/2010/main" val="174612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Look at Individual Education Plans</a:t>
            </a:r>
            <a:br>
              <a:rPr lang="en-US" dirty="0" smtClean="0"/>
            </a:br>
            <a:r>
              <a:rPr lang="en-US" dirty="0" smtClean="0"/>
              <a:t>(IEP/IFSP)</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10800000">
            <a:off x="1358264" y="2160588"/>
            <a:ext cx="2822259" cy="3881437"/>
          </a:xfrm>
        </p:spPr>
      </p:pic>
      <p:sp>
        <p:nvSpPr>
          <p:cNvPr id="4" name="Content Placeholder 3"/>
          <p:cNvSpPr>
            <a:spLocks noGrp="1"/>
          </p:cNvSpPr>
          <p:nvPr>
            <p:ph sz="half" idx="2"/>
          </p:nvPr>
        </p:nvSpPr>
        <p:spPr/>
        <p:txBody>
          <a:bodyPr/>
          <a:lstStyle/>
          <a:p>
            <a:pPr marL="0" indent="0">
              <a:buNone/>
            </a:pPr>
            <a:r>
              <a:rPr lang="en-US" dirty="0" smtClean="0"/>
              <a:t>An IEP/IFSP is a legal document compiled by a team in the school district.</a:t>
            </a:r>
          </a:p>
          <a:p>
            <a:pPr marL="0" indent="0">
              <a:buNone/>
            </a:pPr>
            <a:r>
              <a:rPr lang="en-US" dirty="0" smtClean="0"/>
              <a:t>Early intervention identified, and a referral is made for formal assessments.</a:t>
            </a:r>
          </a:p>
          <a:p>
            <a:pPr marL="0" indent="0">
              <a:buNone/>
            </a:pPr>
            <a:r>
              <a:rPr lang="en-US" dirty="0" smtClean="0"/>
              <a:t>After determining where the child is at, and what the needs are, a team of professionals is assembled by the school district, and a meeting is held to make an intervention plan</a:t>
            </a:r>
          </a:p>
        </p:txBody>
      </p:sp>
    </p:spTree>
    <p:extLst>
      <p:ext uri="{BB962C8B-B14F-4D97-AF65-F5344CB8AC3E}">
        <p14:creationId xmlns:p14="http://schemas.microsoft.com/office/powerpoint/2010/main" val="378934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400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3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4" dur="30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5" dur="3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400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3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1" dur="30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2" dur="3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400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p:cTn id="27" dur="3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8" dur="30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9" dur="3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10800000">
            <a:off x="1358264" y="2160588"/>
            <a:ext cx="2822259" cy="3881437"/>
          </a:xfrm>
        </p:spPr>
      </p:pic>
      <p:sp>
        <p:nvSpPr>
          <p:cNvPr id="4" name="Content Placeholder 3"/>
          <p:cNvSpPr>
            <a:spLocks noGrp="1"/>
          </p:cNvSpPr>
          <p:nvPr>
            <p:ph sz="half" idx="2"/>
          </p:nvPr>
        </p:nvSpPr>
        <p:spPr/>
        <p:txBody>
          <a:bodyPr/>
          <a:lstStyle/>
          <a:p>
            <a:pPr marL="0" indent="0">
              <a:buNone/>
            </a:pPr>
            <a:endParaRPr lang="en-US" dirty="0" smtClean="0"/>
          </a:p>
          <a:p>
            <a:r>
              <a:rPr lang="en-US" dirty="0" smtClean="0"/>
              <a:t>A team of professionals determine the goals after assessment is made</a:t>
            </a:r>
          </a:p>
          <a:p>
            <a:r>
              <a:rPr lang="en-US" dirty="0" smtClean="0"/>
              <a:t>, OT, Speech, Deafblind Project </a:t>
            </a:r>
            <a:r>
              <a:rPr lang="en-US" dirty="0" smtClean="0"/>
              <a:t>Coordinator, </a:t>
            </a:r>
            <a:r>
              <a:rPr lang="en-US" dirty="0" smtClean="0"/>
              <a:t>SDSBVI consultant, SDSD consultant, Special Ed director, Class room teacher, intervenor, parents, ASL interpreter</a:t>
            </a:r>
          </a:p>
          <a:p>
            <a:pPr marL="0" indent="0">
              <a:buNone/>
            </a:pPr>
            <a:endParaRPr lang="en-US" dirty="0"/>
          </a:p>
        </p:txBody>
      </p:sp>
    </p:spTree>
    <p:extLst>
      <p:ext uri="{BB962C8B-B14F-4D97-AF65-F5344CB8AC3E}">
        <p14:creationId xmlns:p14="http://schemas.microsoft.com/office/powerpoint/2010/main" val="258067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80">
                                          <p:stCondLst>
                                            <p:cond delay="0"/>
                                          </p:stCondLst>
                                        </p:cTn>
                                        <p:tgtEl>
                                          <p:spTgt spid="4">
                                            <p:txEl>
                                              <p:pRg st="1" end="1"/>
                                            </p:txEl>
                                          </p:spTgt>
                                        </p:tgtEl>
                                      </p:cBhvr>
                                    </p:animEffect>
                                    <p:anim calcmode="lin" valueType="num">
                                      <p:cBhvr>
                                        <p:cTn id="14"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xEl>
                                              <p:pRg st="1" end="1"/>
                                            </p:txEl>
                                          </p:spTgt>
                                        </p:tgtEl>
                                      </p:cBhvr>
                                      <p:to x="100000" y="60000"/>
                                    </p:animScale>
                                    <p:animScale>
                                      <p:cBhvr>
                                        <p:cTn id="20" dur="166" decel="50000">
                                          <p:stCondLst>
                                            <p:cond delay="676"/>
                                          </p:stCondLst>
                                        </p:cTn>
                                        <p:tgtEl>
                                          <p:spTgt spid="4">
                                            <p:txEl>
                                              <p:pRg st="1" end="1"/>
                                            </p:txEl>
                                          </p:spTgt>
                                        </p:tgtEl>
                                      </p:cBhvr>
                                      <p:to x="100000" y="100000"/>
                                    </p:animScale>
                                    <p:animScale>
                                      <p:cBhvr>
                                        <p:cTn id="21" dur="26">
                                          <p:stCondLst>
                                            <p:cond delay="1312"/>
                                          </p:stCondLst>
                                        </p:cTn>
                                        <p:tgtEl>
                                          <p:spTgt spid="4">
                                            <p:txEl>
                                              <p:pRg st="1" end="1"/>
                                            </p:txEl>
                                          </p:spTgt>
                                        </p:tgtEl>
                                      </p:cBhvr>
                                      <p:to x="100000" y="80000"/>
                                    </p:animScale>
                                    <p:animScale>
                                      <p:cBhvr>
                                        <p:cTn id="22" dur="166" decel="50000">
                                          <p:stCondLst>
                                            <p:cond delay="1338"/>
                                          </p:stCondLst>
                                        </p:cTn>
                                        <p:tgtEl>
                                          <p:spTgt spid="4">
                                            <p:txEl>
                                              <p:pRg st="1" end="1"/>
                                            </p:txEl>
                                          </p:spTgt>
                                        </p:tgtEl>
                                      </p:cBhvr>
                                      <p:to x="100000" y="100000"/>
                                    </p:animScale>
                                    <p:animScale>
                                      <p:cBhvr>
                                        <p:cTn id="23" dur="26">
                                          <p:stCondLst>
                                            <p:cond delay="1642"/>
                                          </p:stCondLst>
                                        </p:cTn>
                                        <p:tgtEl>
                                          <p:spTgt spid="4">
                                            <p:txEl>
                                              <p:pRg st="1" end="1"/>
                                            </p:txEl>
                                          </p:spTgt>
                                        </p:tgtEl>
                                      </p:cBhvr>
                                      <p:to x="100000" y="90000"/>
                                    </p:animScale>
                                    <p:animScale>
                                      <p:cBhvr>
                                        <p:cTn id="24" dur="166" decel="50000">
                                          <p:stCondLst>
                                            <p:cond delay="1668"/>
                                          </p:stCondLst>
                                        </p:cTn>
                                        <p:tgtEl>
                                          <p:spTgt spid="4">
                                            <p:txEl>
                                              <p:pRg st="1" end="1"/>
                                            </p:txEl>
                                          </p:spTgt>
                                        </p:tgtEl>
                                      </p:cBhvr>
                                      <p:to x="100000" y="100000"/>
                                    </p:animScale>
                                    <p:animScale>
                                      <p:cBhvr>
                                        <p:cTn id="25" dur="26">
                                          <p:stCondLst>
                                            <p:cond delay="1808"/>
                                          </p:stCondLst>
                                        </p:cTn>
                                        <p:tgtEl>
                                          <p:spTgt spid="4">
                                            <p:txEl>
                                              <p:pRg st="1" end="1"/>
                                            </p:txEl>
                                          </p:spTgt>
                                        </p:tgtEl>
                                      </p:cBhvr>
                                      <p:to x="100000" y="95000"/>
                                    </p:animScale>
                                    <p:animScale>
                                      <p:cBhvr>
                                        <p:cTn id="26" dur="166" decel="50000">
                                          <p:stCondLst>
                                            <p:cond delay="1834"/>
                                          </p:stCondLst>
                                        </p:cTn>
                                        <p:tgtEl>
                                          <p:spTgt spid="4">
                                            <p:txEl>
                                              <p:pRg st="1" end="1"/>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wipe(down)">
                                      <p:cBhvr>
                                        <p:cTn id="31" dur="580">
                                          <p:stCondLst>
                                            <p:cond delay="0"/>
                                          </p:stCondLst>
                                        </p:cTn>
                                        <p:tgtEl>
                                          <p:spTgt spid="4">
                                            <p:txEl>
                                              <p:pRg st="2" end="2"/>
                                            </p:txEl>
                                          </p:spTgt>
                                        </p:tgtEl>
                                      </p:cBhvr>
                                    </p:animEffect>
                                    <p:anim calcmode="lin" valueType="num">
                                      <p:cBhvr>
                                        <p:cTn id="32"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xEl>
                                              <p:pRg st="2" end="2"/>
                                            </p:txEl>
                                          </p:spTgt>
                                        </p:tgtEl>
                                      </p:cBhvr>
                                      <p:to x="100000" y="60000"/>
                                    </p:animScale>
                                    <p:animScale>
                                      <p:cBhvr>
                                        <p:cTn id="38" dur="166" decel="50000">
                                          <p:stCondLst>
                                            <p:cond delay="676"/>
                                          </p:stCondLst>
                                        </p:cTn>
                                        <p:tgtEl>
                                          <p:spTgt spid="4">
                                            <p:txEl>
                                              <p:pRg st="2" end="2"/>
                                            </p:txEl>
                                          </p:spTgt>
                                        </p:tgtEl>
                                      </p:cBhvr>
                                      <p:to x="100000" y="100000"/>
                                    </p:animScale>
                                    <p:animScale>
                                      <p:cBhvr>
                                        <p:cTn id="39" dur="26">
                                          <p:stCondLst>
                                            <p:cond delay="1312"/>
                                          </p:stCondLst>
                                        </p:cTn>
                                        <p:tgtEl>
                                          <p:spTgt spid="4">
                                            <p:txEl>
                                              <p:pRg st="2" end="2"/>
                                            </p:txEl>
                                          </p:spTgt>
                                        </p:tgtEl>
                                      </p:cBhvr>
                                      <p:to x="100000" y="80000"/>
                                    </p:animScale>
                                    <p:animScale>
                                      <p:cBhvr>
                                        <p:cTn id="40" dur="166" decel="50000">
                                          <p:stCondLst>
                                            <p:cond delay="1338"/>
                                          </p:stCondLst>
                                        </p:cTn>
                                        <p:tgtEl>
                                          <p:spTgt spid="4">
                                            <p:txEl>
                                              <p:pRg st="2" end="2"/>
                                            </p:txEl>
                                          </p:spTgt>
                                        </p:tgtEl>
                                      </p:cBhvr>
                                      <p:to x="100000" y="100000"/>
                                    </p:animScale>
                                    <p:animScale>
                                      <p:cBhvr>
                                        <p:cTn id="41" dur="26">
                                          <p:stCondLst>
                                            <p:cond delay="1642"/>
                                          </p:stCondLst>
                                        </p:cTn>
                                        <p:tgtEl>
                                          <p:spTgt spid="4">
                                            <p:txEl>
                                              <p:pRg st="2" end="2"/>
                                            </p:txEl>
                                          </p:spTgt>
                                        </p:tgtEl>
                                      </p:cBhvr>
                                      <p:to x="100000" y="90000"/>
                                    </p:animScale>
                                    <p:animScale>
                                      <p:cBhvr>
                                        <p:cTn id="42" dur="166" decel="50000">
                                          <p:stCondLst>
                                            <p:cond delay="1668"/>
                                          </p:stCondLst>
                                        </p:cTn>
                                        <p:tgtEl>
                                          <p:spTgt spid="4">
                                            <p:txEl>
                                              <p:pRg st="2" end="2"/>
                                            </p:txEl>
                                          </p:spTgt>
                                        </p:tgtEl>
                                      </p:cBhvr>
                                      <p:to x="100000" y="100000"/>
                                    </p:animScale>
                                    <p:animScale>
                                      <p:cBhvr>
                                        <p:cTn id="43" dur="26">
                                          <p:stCondLst>
                                            <p:cond delay="1808"/>
                                          </p:stCondLst>
                                        </p:cTn>
                                        <p:tgtEl>
                                          <p:spTgt spid="4">
                                            <p:txEl>
                                              <p:pRg st="2" end="2"/>
                                            </p:txEl>
                                          </p:spTgt>
                                        </p:tgtEl>
                                      </p:cBhvr>
                                      <p:to x="100000" y="95000"/>
                                    </p:animScale>
                                    <p:animScale>
                                      <p:cBhvr>
                                        <p:cTn id="44" dur="166" decel="50000">
                                          <p:stCondLst>
                                            <p:cond delay="1834"/>
                                          </p:stCondLst>
                                        </p:cTn>
                                        <p:tgtEl>
                                          <p:spTgt spid="4">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have to be S.M.A.R.T</a:t>
            </a:r>
            <a:endParaRPr lang="en-US" dirty="0"/>
          </a:p>
        </p:txBody>
      </p:sp>
      <p:sp>
        <p:nvSpPr>
          <p:cNvPr id="3" name="Content Placeholder 2"/>
          <p:cNvSpPr>
            <a:spLocks noGrp="1"/>
          </p:cNvSpPr>
          <p:nvPr>
            <p:ph idx="1"/>
          </p:nvPr>
        </p:nvSpPr>
        <p:spPr/>
        <p:txBody>
          <a:bodyPr>
            <a:normAutofit lnSpcReduction="10000"/>
          </a:bodyPr>
          <a:lstStyle/>
          <a:p>
            <a:r>
              <a:rPr lang="en-US" dirty="0" smtClean="0"/>
              <a:t>Specific: Matt will complete self-help activities in school for increased independence in 4 of 5 opportunities across 4 weeks.</a:t>
            </a:r>
          </a:p>
          <a:p>
            <a:r>
              <a:rPr lang="en-US" dirty="0" smtClean="0"/>
              <a:t>Measurable: Tests, observations, work samples, skill-based information</a:t>
            </a:r>
          </a:p>
          <a:p>
            <a:pPr marL="0" indent="0">
              <a:buNone/>
            </a:pPr>
            <a:r>
              <a:rPr lang="en-US" dirty="0"/>
              <a:t> </a:t>
            </a:r>
            <a:r>
              <a:rPr lang="en-US" dirty="0" smtClean="0"/>
              <a:t>     success would be considered if he can to the task, 4 out of 5 times</a:t>
            </a:r>
          </a:p>
          <a:p>
            <a:r>
              <a:rPr lang="en-US" dirty="0" smtClean="0"/>
              <a:t>Achievable: Is it possible for Matt to even do it?</a:t>
            </a:r>
          </a:p>
          <a:p>
            <a:r>
              <a:rPr lang="en-US" dirty="0" smtClean="0"/>
              <a:t>Relevant: The objectives relate to each other and to the main goal</a:t>
            </a:r>
          </a:p>
          <a:p>
            <a:r>
              <a:rPr lang="en-US" dirty="0" smtClean="0"/>
              <a:t>Time-bound: 4 weeks</a:t>
            </a:r>
          </a:p>
          <a:p>
            <a:r>
              <a:rPr lang="en-US" dirty="0" smtClean="0"/>
              <a:t>Speech, OT, PT, special education teacher each get an objective</a:t>
            </a:r>
          </a:p>
          <a:p>
            <a:pPr marL="0" indent="0">
              <a:buNone/>
            </a:pPr>
            <a:r>
              <a:rPr lang="en-US" dirty="0" smtClean="0"/>
              <a:t>(this keeps the IEP from having too many things the team is working on.(relevant) I follow Warrant Buffets 25/5/1 goal setting technique. And since I’m the mom, I’m the boss)</a:t>
            </a:r>
            <a:endParaRPr lang="en-US" dirty="0"/>
          </a:p>
        </p:txBody>
      </p:sp>
    </p:spTree>
    <p:extLst>
      <p:ext uri="{BB962C8B-B14F-4D97-AF65-F5344CB8AC3E}">
        <p14:creationId xmlns:p14="http://schemas.microsoft.com/office/powerpoint/2010/main" val="232350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300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300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300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wipe(down)">
                                      <p:cBhvr>
                                        <p:cTn id="61" dur="580">
                                          <p:stCondLst>
                                            <p:cond delay="0"/>
                                          </p:stCondLst>
                                        </p:cTn>
                                        <p:tgtEl>
                                          <p:spTgt spid="3">
                                            <p:txEl>
                                              <p:pRg st="2" end="2"/>
                                            </p:txEl>
                                          </p:spTgt>
                                        </p:tgtEl>
                                      </p:cBhvr>
                                    </p:animEffect>
                                    <p:anim calcmode="lin" valueType="num">
                                      <p:cBhvr>
                                        <p:cTn id="6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2" end="2"/>
                                            </p:txEl>
                                          </p:spTgt>
                                        </p:tgtEl>
                                      </p:cBhvr>
                                      <p:to x="100000" y="60000"/>
                                    </p:animScale>
                                    <p:animScale>
                                      <p:cBhvr>
                                        <p:cTn id="68" dur="166" decel="50000">
                                          <p:stCondLst>
                                            <p:cond delay="676"/>
                                          </p:stCondLst>
                                        </p:cTn>
                                        <p:tgtEl>
                                          <p:spTgt spid="3">
                                            <p:txEl>
                                              <p:pRg st="2" end="2"/>
                                            </p:txEl>
                                          </p:spTgt>
                                        </p:tgtEl>
                                      </p:cBhvr>
                                      <p:to x="100000" y="100000"/>
                                    </p:animScale>
                                    <p:animScale>
                                      <p:cBhvr>
                                        <p:cTn id="69" dur="26">
                                          <p:stCondLst>
                                            <p:cond delay="1312"/>
                                          </p:stCondLst>
                                        </p:cTn>
                                        <p:tgtEl>
                                          <p:spTgt spid="3">
                                            <p:txEl>
                                              <p:pRg st="2" end="2"/>
                                            </p:txEl>
                                          </p:spTgt>
                                        </p:tgtEl>
                                      </p:cBhvr>
                                      <p:to x="100000" y="80000"/>
                                    </p:animScale>
                                    <p:animScale>
                                      <p:cBhvr>
                                        <p:cTn id="70" dur="166" decel="50000">
                                          <p:stCondLst>
                                            <p:cond delay="1338"/>
                                          </p:stCondLst>
                                        </p:cTn>
                                        <p:tgtEl>
                                          <p:spTgt spid="3">
                                            <p:txEl>
                                              <p:pRg st="2" end="2"/>
                                            </p:txEl>
                                          </p:spTgt>
                                        </p:tgtEl>
                                      </p:cBhvr>
                                      <p:to x="100000" y="100000"/>
                                    </p:animScale>
                                    <p:animScale>
                                      <p:cBhvr>
                                        <p:cTn id="71" dur="26">
                                          <p:stCondLst>
                                            <p:cond delay="1642"/>
                                          </p:stCondLst>
                                        </p:cTn>
                                        <p:tgtEl>
                                          <p:spTgt spid="3">
                                            <p:txEl>
                                              <p:pRg st="2" end="2"/>
                                            </p:txEl>
                                          </p:spTgt>
                                        </p:tgtEl>
                                      </p:cBhvr>
                                      <p:to x="100000" y="90000"/>
                                    </p:animScale>
                                    <p:animScale>
                                      <p:cBhvr>
                                        <p:cTn id="72" dur="166" decel="50000">
                                          <p:stCondLst>
                                            <p:cond delay="1668"/>
                                          </p:stCondLst>
                                        </p:cTn>
                                        <p:tgtEl>
                                          <p:spTgt spid="3">
                                            <p:txEl>
                                              <p:pRg st="2" end="2"/>
                                            </p:txEl>
                                          </p:spTgt>
                                        </p:tgtEl>
                                      </p:cBhvr>
                                      <p:to x="100000" y="100000"/>
                                    </p:animScale>
                                    <p:animScale>
                                      <p:cBhvr>
                                        <p:cTn id="73" dur="26">
                                          <p:stCondLst>
                                            <p:cond delay="1808"/>
                                          </p:stCondLst>
                                        </p:cTn>
                                        <p:tgtEl>
                                          <p:spTgt spid="3">
                                            <p:txEl>
                                              <p:pRg st="2" end="2"/>
                                            </p:txEl>
                                          </p:spTgt>
                                        </p:tgtEl>
                                      </p:cBhvr>
                                      <p:to x="100000" y="95000"/>
                                    </p:animScale>
                                    <p:animScale>
                                      <p:cBhvr>
                                        <p:cTn id="74" dur="166" decel="50000">
                                          <p:stCondLst>
                                            <p:cond delay="1834"/>
                                          </p:stCondLst>
                                        </p:cTn>
                                        <p:tgtEl>
                                          <p:spTgt spid="3">
                                            <p:txEl>
                                              <p:pRg st="2" end="2"/>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3000"/>
                                  </p:stCondLst>
                                  <p:childTnLst>
                                    <p:set>
                                      <p:cBhvr>
                                        <p:cTn id="78" dur="1" fill="hold">
                                          <p:stCondLst>
                                            <p:cond delay="0"/>
                                          </p:stCondLst>
                                        </p:cTn>
                                        <p:tgtEl>
                                          <p:spTgt spid="3">
                                            <p:txEl>
                                              <p:pRg st="3" end="3"/>
                                            </p:txEl>
                                          </p:spTgt>
                                        </p:tgtEl>
                                        <p:attrNameLst>
                                          <p:attrName>style.visibility</p:attrName>
                                        </p:attrNameLst>
                                      </p:cBhvr>
                                      <p:to>
                                        <p:strVal val="visible"/>
                                      </p:to>
                                    </p:set>
                                    <p:animEffect transition="in" filter="wipe(down)">
                                      <p:cBhvr>
                                        <p:cTn id="79" dur="580">
                                          <p:stCondLst>
                                            <p:cond delay="0"/>
                                          </p:stCondLst>
                                        </p:cTn>
                                        <p:tgtEl>
                                          <p:spTgt spid="3">
                                            <p:txEl>
                                              <p:pRg st="3" end="3"/>
                                            </p:txEl>
                                          </p:spTgt>
                                        </p:tgtEl>
                                      </p:cBhvr>
                                    </p:animEffect>
                                    <p:anim calcmode="lin" valueType="num">
                                      <p:cBhvr>
                                        <p:cTn id="8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3" end="3"/>
                                            </p:txEl>
                                          </p:spTgt>
                                        </p:tgtEl>
                                      </p:cBhvr>
                                      <p:to x="100000" y="60000"/>
                                    </p:animScale>
                                    <p:animScale>
                                      <p:cBhvr>
                                        <p:cTn id="86" dur="166" decel="50000">
                                          <p:stCondLst>
                                            <p:cond delay="676"/>
                                          </p:stCondLst>
                                        </p:cTn>
                                        <p:tgtEl>
                                          <p:spTgt spid="3">
                                            <p:txEl>
                                              <p:pRg st="3" end="3"/>
                                            </p:txEl>
                                          </p:spTgt>
                                        </p:tgtEl>
                                      </p:cBhvr>
                                      <p:to x="100000" y="100000"/>
                                    </p:animScale>
                                    <p:animScale>
                                      <p:cBhvr>
                                        <p:cTn id="87" dur="26">
                                          <p:stCondLst>
                                            <p:cond delay="1312"/>
                                          </p:stCondLst>
                                        </p:cTn>
                                        <p:tgtEl>
                                          <p:spTgt spid="3">
                                            <p:txEl>
                                              <p:pRg st="3" end="3"/>
                                            </p:txEl>
                                          </p:spTgt>
                                        </p:tgtEl>
                                      </p:cBhvr>
                                      <p:to x="100000" y="80000"/>
                                    </p:animScale>
                                    <p:animScale>
                                      <p:cBhvr>
                                        <p:cTn id="88" dur="166" decel="50000">
                                          <p:stCondLst>
                                            <p:cond delay="1338"/>
                                          </p:stCondLst>
                                        </p:cTn>
                                        <p:tgtEl>
                                          <p:spTgt spid="3">
                                            <p:txEl>
                                              <p:pRg st="3" end="3"/>
                                            </p:txEl>
                                          </p:spTgt>
                                        </p:tgtEl>
                                      </p:cBhvr>
                                      <p:to x="100000" y="100000"/>
                                    </p:animScale>
                                    <p:animScale>
                                      <p:cBhvr>
                                        <p:cTn id="89" dur="26">
                                          <p:stCondLst>
                                            <p:cond delay="1642"/>
                                          </p:stCondLst>
                                        </p:cTn>
                                        <p:tgtEl>
                                          <p:spTgt spid="3">
                                            <p:txEl>
                                              <p:pRg st="3" end="3"/>
                                            </p:txEl>
                                          </p:spTgt>
                                        </p:tgtEl>
                                      </p:cBhvr>
                                      <p:to x="100000" y="90000"/>
                                    </p:animScale>
                                    <p:animScale>
                                      <p:cBhvr>
                                        <p:cTn id="90" dur="166" decel="50000">
                                          <p:stCondLst>
                                            <p:cond delay="1668"/>
                                          </p:stCondLst>
                                        </p:cTn>
                                        <p:tgtEl>
                                          <p:spTgt spid="3">
                                            <p:txEl>
                                              <p:pRg st="3" end="3"/>
                                            </p:txEl>
                                          </p:spTgt>
                                        </p:tgtEl>
                                      </p:cBhvr>
                                      <p:to x="100000" y="100000"/>
                                    </p:animScale>
                                    <p:animScale>
                                      <p:cBhvr>
                                        <p:cTn id="91" dur="26">
                                          <p:stCondLst>
                                            <p:cond delay="1808"/>
                                          </p:stCondLst>
                                        </p:cTn>
                                        <p:tgtEl>
                                          <p:spTgt spid="3">
                                            <p:txEl>
                                              <p:pRg st="3" end="3"/>
                                            </p:txEl>
                                          </p:spTgt>
                                        </p:tgtEl>
                                      </p:cBhvr>
                                      <p:to x="100000" y="95000"/>
                                    </p:animScale>
                                    <p:animScale>
                                      <p:cBhvr>
                                        <p:cTn id="92" dur="166" decel="50000">
                                          <p:stCondLst>
                                            <p:cond delay="1834"/>
                                          </p:stCondLst>
                                        </p:cTn>
                                        <p:tgtEl>
                                          <p:spTgt spid="3">
                                            <p:txEl>
                                              <p:pRg st="3" end="3"/>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3000"/>
                                  </p:stCondLst>
                                  <p:childTnLst>
                                    <p:set>
                                      <p:cBhvr>
                                        <p:cTn id="96" dur="1" fill="hold">
                                          <p:stCondLst>
                                            <p:cond delay="0"/>
                                          </p:stCondLst>
                                        </p:cTn>
                                        <p:tgtEl>
                                          <p:spTgt spid="3">
                                            <p:txEl>
                                              <p:pRg st="4" end="4"/>
                                            </p:txEl>
                                          </p:spTgt>
                                        </p:tgtEl>
                                        <p:attrNameLst>
                                          <p:attrName>style.visibility</p:attrName>
                                        </p:attrNameLst>
                                      </p:cBhvr>
                                      <p:to>
                                        <p:strVal val="visible"/>
                                      </p:to>
                                    </p:set>
                                    <p:animEffect transition="in" filter="wipe(down)">
                                      <p:cBhvr>
                                        <p:cTn id="97" dur="580">
                                          <p:stCondLst>
                                            <p:cond delay="0"/>
                                          </p:stCondLst>
                                        </p:cTn>
                                        <p:tgtEl>
                                          <p:spTgt spid="3">
                                            <p:txEl>
                                              <p:pRg st="4" end="4"/>
                                            </p:txEl>
                                          </p:spTgt>
                                        </p:tgtEl>
                                      </p:cBhvr>
                                    </p:animEffect>
                                    <p:anim calcmode="lin" valueType="num">
                                      <p:cBhvr>
                                        <p:cTn id="9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4" end="4"/>
                                            </p:txEl>
                                          </p:spTgt>
                                        </p:tgtEl>
                                      </p:cBhvr>
                                      <p:to x="100000" y="60000"/>
                                    </p:animScale>
                                    <p:animScale>
                                      <p:cBhvr>
                                        <p:cTn id="104" dur="166" decel="50000">
                                          <p:stCondLst>
                                            <p:cond delay="676"/>
                                          </p:stCondLst>
                                        </p:cTn>
                                        <p:tgtEl>
                                          <p:spTgt spid="3">
                                            <p:txEl>
                                              <p:pRg st="4" end="4"/>
                                            </p:txEl>
                                          </p:spTgt>
                                        </p:tgtEl>
                                      </p:cBhvr>
                                      <p:to x="100000" y="100000"/>
                                    </p:animScale>
                                    <p:animScale>
                                      <p:cBhvr>
                                        <p:cTn id="105" dur="26">
                                          <p:stCondLst>
                                            <p:cond delay="1312"/>
                                          </p:stCondLst>
                                        </p:cTn>
                                        <p:tgtEl>
                                          <p:spTgt spid="3">
                                            <p:txEl>
                                              <p:pRg st="4" end="4"/>
                                            </p:txEl>
                                          </p:spTgt>
                                        </p:tgtEl>
                                      </p:cBhvr>
                                      <p:to x="100000" y="80000"/>
                                    </p:animScale>
                                    <p:animScale>
                                      <p:cBhvr>
                                        <p:cTn id="106" dur="166" decel="50000">
                                          <p:stCondLst>
                                            <p:cond delay="1338"/>
                                          </p:stCondLst>
                                        </p:cTn>
                                        <p:tgtEl>
                                          <p:spTgt spid="3">
                                            <p:txEl>
                                              <p:pRg st="4" end="4"/>
                                            </p:txEl>
                                          </p:spTgt>
                                        </p:tgtEl>
                                      </p:cBhvr>
                                      <p:to x="100000" y="100000"/>
                                    </p:animScale>
                                    <p:animScale>
                                      <p:cBhvr>
                                        <p:cTn id="107" dur="26">
                                          <p:stCondLst>
                                            <p:cond delay="1642"/>
                                          </p:stCondLst>
                                        </p:cTn>
                                        <p:tgtEl>
                                          <p:spTgt spid="3">
                                            <p:txEl>
                                              <p:pRg st="4" end="4"/>
                                            </p:txEl>
                                          </p:spTgt>
                                        </p:tgtEl>
                                      </p:cBhvr>
                                      <p:to x="100000" y="90000"/>
                                    </p:animScale>
                                    <p:animScale>
                                      <p:cBhvr>
                                        <p:cTn id="108" dur="166" decel="50000">
                                          <p:stCondLst>
                                            <p:cond delay="1668"/>
                                          </p:stCondLst>
                                        </p:cTn>
                                        <p:tgtEl>
                                          <p:spTgt spid="3">
                                            <p:txEl>
                                              <p:pRg st="4" end="4"/>
                                            </p:txEl>
                                          </p:spTgt>
                                        </p:tgtEl>
                                      </p:cBhvr>
                                      <p:to x="100000" y="100000"/>
                                    </p:animScale>
                                    <p:animScale>
                                      <p:cBhvr>
                                        <p:cTn id="109" dur="26">
                                          <p:stCondLst>
                                            <p:cond delay="1808"/>
                                          </p:stCondLst>
                                        </p:cTn>
                                        <p:tgtEl>
                                          <p:spTgt spid="3">
                                            <p:txEl>
                                              <p:pRg st="4" end="4"/>
                                            </p:txEl>
                                          </p:spTgt>
                                        </p:tgtEl>
                                      </p:cBhvr>
                                      <p:to x="100000" y="95000"/>
                                    </p:animScale>
                                    <p:animScale>
                                      <p:cBhvr>
                                        <p:cTn id="110" dur="166" decel="50000">
                                          <p:stCondLst>
                                            <p:cond delay="1834"/>
                                          </p:stCondLst>
                                        </p:cTn>
                                        <p:tgtEl>
                                          <p:spTgt spid="3">
                                            <p:txEl>
                                              <p:pRg st="4" end="4"/>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3000"/>
                                  </p:stCondLst>
                                  <p:childTnLst>
                                    <p:set>
                                      <p:cBhvr>
                                        <p:cTn id="114" dur="1" fill="hold">
                                          <p:stCondLst>
                                            <p:cond delay="0"/>
                                          </p:stCondLst>
                                        </p:cTn>
                                        <p:tgtEl>
                                          <p:spTgt spid="3">
                                            <p:txEl>
                                              <p:pRg st="5" end="5"/>
                                            </p:txEl>
                                          </p:spTgt>
                                        </p:tgtEl>
                                        <p:attrNameLst>
                                          <p:attrName>style.visibility</p:attrName>
                                        </p:attrNameLst>
                                      </p:cBhvr>
                                      <p:to>
                                        <p:strVal val="visible"/>
                                      </p:to>
                                    </p:set>
                                    <p:animEffect transition="in" filter="wipe(down)">
                                      <p:cBhvr>
                                        <p:cTn id="115" dur="580">
                                          <p:stCondLst>
                                            <p:cond delay="0"/>
                                          </p:stCondLst>
                                        </p:cTn>
                                        <p:tgtEl>
                                          <p:spTgt spid="3">
                                            <p:txEl>
                                              <p:pRg st="5" end="5"/>
                                            </p:txEl>
                                          </p:spTgt>
                                        </p:tgtEl>
                                      </p:cBhvr>
                                    </p:animEffect>
                                    <p:anim calcmode="lin" valueType="num">
                                      <p:cBhvr>
                                        <p:cTn id="11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5" end="5"/>
                                            </p:txEl>
                                          </p:spTgt>
                                        </p:tgtEl>
                                      </p:cBhvr>
                                      <p:to x="100000" y="60000"/>
                                    </p:animScale>
                                    <p:animScale>
                                      <p:cBhvr>
                                        <p:cTn id="122" dur="166" decel="50000">
                                          <p:stCondLst>
                                            <p:cond delay="676"/>
                                          </p:stCondLst>
                                        </p:cTn>
                                        <p:tgtEl>
                                          <p:spTgt spid="3">
                                            <p:txEl>
                                              <p:pRg st="5" end="5"/>
                                            </p:txEl>
                                          </p:spTgt>
                                        </p:tgtEl>
                                      </p:cBhvr>
                                      <p:to x="100000" y="100000"/>
                                    </p:animScale>
                                    <p:animScale>
                                      <p:cBhvr>
                                        <p:cTn id="123" dur="26">
                                          <p:stCondLst>
                                            <p:cond delay="1312"/>
                                          </p:stCondLst>
                                        </p:cTn>
                                        <p:tgtEl>
                                          <p:spTgt spid="3">
                                            <p:txEl>
                                              <p:pRg st="5" end="5"/>
                                            </p:txEl>
                                          </p:spTgt>
                                        </p:tgtEl>
                                      </p:cBhvr>
                                      <p:to x="100000" y="80000"/>
                                    </p:animScale>
                                    <p:animScale>
                                      <p:cBhvr>
                                        <p:cTn id="124" dur="166" decel="50000">
                                          <p:stCondLst>
                                            <p:cond delay="1338"/>
                                          </p:stCondLst>
                                        </p:cTn>
                                        <p:tgtEl>
                                          <p:spTgt spid="3">
                                            <p:txEl>
                                              <p:pRg st="5" end="5"/>
                                            </p:txEl>
                                          </p:spTgt>
                                        </p:tgtEl>
                                      </p:cBhvr>
                                      <p:to x="100000" y="100000"/>
                                    </p:animScale>
                                    <p:animScale>
                                      <p:cBhvr>
                                        <p:cTn id="125" dur="26">
                                          <p:stCondLst>
                                            <p:cond delay="1642"/>
                                          </p:stCondLst>
                                        </p:cTn>
                                        <p:tgtEl>
                                          <p:spTgt spid="3">
                                            <p:txEl>
                                              <p:pRg st="5" end="5"/>
                                            </p:txEl>
                                          </p:spTgt>
                                        </p:tgtEl>
                                      </p:cBhvr>
                                      <p:to x="100000" y="90000"/>
                                    </p:animScale>
                                    <p:animScale>
                                      <p:cBhvr>
                                        <p:cTn id="126" dur="166" decel="50000">
                                          <p:stCondLst>
                                            <p:cond delay="1668"/>
                                          </p:stCondLst>
                                        </p:cTn>
                                        <p:tgtEl>
                                          <p:spTgt spid="3">
                                            <p:txEl>
                                              <p:pRg st="5" end="5"/>
                                            </p:txEl>
                                          </p:spTgt>
                                        </p:tgtEl>
                                      </p:cBhvr>
                                      <p:to x="100000" y="100000"/>
                                    </p:animScale>
                                    <p:animScale>
                                      <p:cBhvr>
                                        <p:cTn id="127" dur="26">
                                          <p:stCondLst>
                                            <p:cond delay="1808"/>
                                          </p:stCondLst>
                                        </p:cTn>
                                        <p:tgtEl>
                                          <p:spTgt spid="3">
                                            <p:txEl>
                                              <p:pRg st="5" end="5"/>
                                            </p:txEl>
                                          </p:spTgt>
                                        </p:tgtEl>
                                      </p:cBhvr>
                                      <p:to x="100000" y="95000"/>
                                    </p:animScale>
                                    <p:animScale>
                                      <p:cBhvr>
                                        <p:cTn id="128" dur="166" decel="50000">
                                          <p:stCondLst>
                                            <p:cond delay="1834"/>
                                          </p:stCondLst>
                                        </p:cTn>
                                        <p:tgtEl>
                                          <p:spTgt spid="3">
                                            <p:txEl>
                                              <p:pRg st="5" end="5"/>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3000"/>
                                  </p:stCondLst>
                                  <p:childTnLst>
                                    <p:set>
                                      <p:cBhvr>
                                        <p:cTn id="132" dur="1" fill="hold">
                                          <p:stCondLst>
                                            <p:cond delay="0"/>
                                          </p:stCondLst>
                                        </p:cTn>
                                        <p:tgtEl>
                                          <p:spTgt spid="3">
                                            <p:txEl>
                                              <p:pRg st="6" end="6"/>
                                            </p:txEl>
                                          </p:spTgt>
                                        </p:tgtEl>
                                        <p:attrNameLst>
                                          <p:attrName>style.visibility</p:attrName>
                                        </p:attrNameLst>
                                      </p:cBhvr>
                                      <p:to>
                                        <p:strVal val="visible"/>
                                      </p:to>
                                    </p:set>
                                    <p:animEffect transition="in" filter="wipe(down)">
                                      <p:cBhvr>
                                        <p:cTn id="133" dur="580">
                                          <p:stCondLst>
                                            <p:cond delay="0"/>
                                          </p:stCondLst>
                                        </p:cTn>
                                        <p:tgtEl>
                                          <p:spTgt spid="3">
                                            <p:txEl>
                                              <p:pRg st="6" end="6"/>
                                            </p:txEl>
                                          </p:spTgt>
                                        </p:tgtEl>
                                      </p:cBhvr>
                                    </p:animEffect>
                                    <p:anim calcmode="lin" valueType="num">
                                      <p:cBhvr>
                                        <p:cTn id="13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6" end="6"/>
                                            </p:txEl>
                                          </p:spTgt>
                                        </p:tgtEl>
                                      </p:cBhvr>
                                      <p:to x="100000" y="60000"/>
                                    </p:animScale>
                                    <p:animScale>
                                      <p:cBhvr>
                                        <p:cTn id="140" dur="166" decel="50000">
                                          <p:stCondLst>
                                            <p:cond delay="676"/>
                                          </p:stCondLst>
                                        </p:cTn>
                                        <p:tgtEl>
                                          <p:spTgt spid="3">
                                            <p:txEl>
                                              <p:pRg st="6" end="6"/>
                                            </p:txEl>
                                          </p:spTgt>
                                        </p:tgtEl>
                                      </p:cBhvr>
                                      <p:to x="100000" y="100000"/>
                                    </p:animScale>
                                    <p:animScale>
                                      <p:cBhvr>
                                        <p:cTn id="141" dur="26">
                                          <p:stCondLst>
                                            <p:cond delay="1312"/>
                                          </p:stCondLst>
                                        </p:cTn>
                                        <p:tgtEl>
                                          <p:spTgt spid="3">
                                            <p:txEl>
                                              <p:pRg st="6" end="6"/>
                                            </p:txEl>
                                          </p:spTgt>
                                        </p:tgtEl>
                                      </p:cBhvr>
                                      <p:to x="100000" y="80000"/>
                                    </p:animScale>
                                    <p:animScale>
                                      <p:cBhvr>
                                        <p:cTn id="142" dur="166" decel="50000">
                                          <p:stCondLst>
                                            <p:cond delay="1338"/>
                                          </p:stCondLst>
                                        </p:cTn>
                                        <p:tgtEl>
                                          <p:spTgt spid="3">
                                            <p:txEl>
                                              <p:pRg st="6" end="6"/>
                                            </p:txEl>
                                          </p:spTgt>
                                        </p:tgtEl>
                                      </p:cBhvr>
                                      <p:to x="100000" y="100000"/>
                                    </p:animScale>
                                    <p:animScale>
                                      <p:cBhvr>
                                        <p:cTn id="143" dur="26">
                                          <p:stCondLst>
                                            <p:cond delay="1642"/>
                                          </p:stCondLst>
                                        </p:cTn>
                                        <p:tgtEl>
                                          <p:spTgt spid="3">
                                            <p:txEl>
                                              <p:pRg st="6" end="6"/>
                                            </p:txEl>
                                          </p:spTgt>
                                        </p:tgtEl>
                                      </p:cBhvr>
                                      <p:to x="100000" y="90000"/>
                                    </p:animScale>
                                    <p:animScale>
                                      <p:cBhvr>
                                        <p:cTn id="144" dur="166" decel="50000">
                                          <p:stCondLst>
                                            <p:cond delay="1668"/>
                                          </p:stCondLst>
                                        </p:cTn>
                                        <p:tgtEl>
                                          <p:spTgt spid="3">
                                            <p:txEl>
                                              <p:pRg st="6" end="6"/>
                                            </p:txEl>
                                          </p:spTgt>
                                        </p:tgtEl>
                                      </p:cBhvr>
                                      <p:to x="100000" y="100000"/>
                                    </p:animScale>
                                    <p:animScale>
                                      <p:cBhvr>
                                        <p:cTn id="145" dur="26">
                                          <p:stCondLst>
                                            <p:cond delay="1808"/>
                                          </p:stCondLst>
                                        </p:cTn>
                                        <p:tgtEl>
                                          <p:spTgt spid="3">
                                            <p:txEl>
                                              <p:pRg st="6" end="6"/>
                                            </p:txEl>
                                          </p:spTgt>
                                        </p:tgtEl>
                                      </p:cBhvr>
                                      <p:to x="100000" y="95000"/>
                                    </p:animScale>
                                    <p:animScale>
                                      <p:cBhvr>
                                        <p:cTn id="146" dur="166" decel="50000">
                                          <p:stCondLst>
                                            <p:cond delay="1834"/>
                                          </p:stCondLst>
                                        </p:cTn>
                                        <p:tgtEl>
                                          <p:spTgt spid="3">
                                            <p:txEl>
                                              <p:pRg st="6" end="6"/>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3000"/>
                                  </p:stCondLst>
                                  <p:childTnLst>
                                    <p:set>
                                      <p:cBhvr>
                                        <p:cTn id="150" dur="1" fill="hold">
                                          <p:stCondLst>
                                            <p:cond delay="0"/>
                                          </p:stCondLst>
                                        </p:cTn>
                                        <p:tgtEl>
                                          <p:spTgt spid="3">
                                            <p:txEl>
                                              <p:pRg st="7" end="7"/>
                                            </p:txEl>
                                          </p:spTgt>
                                        </p:tgtEl>
                                        <p:attrNameLst>
                                          <p:attrName>style.visibility</p:attrName>
                                        </p:attrNameLst>
                                      </p:cBhvr>
                                      <p:to>
                                        <p:strVal val="visible"/>
                                      </p:to>
                                    </p:set>
                                    <p:animEffect transition="in" filter="wipe(down)">
                                      <p:cBhvr>
                                        <p:cTn id="151" dur="580">
                                          <p:stCondLst>
                                            <p:cond delay="0"/>
                                          </p:stCondLst>
                                        </p:cTn>
                                        <p:tgtEl>
                                          <p:spTgt spid="3">
                                            <p:txEl>
                                              <p:pRg st="7" end="7"/>
                                            </p:txEl>
                                          </p:spTgt>
                                        </p:tgtEl>
                                      </p:cBhvr>
                                    </p:animEffect>
                                    <p:anim calcmode="lin" valueType="num">
                                      <p:cBhvr>
                                        <p:cTn id="152"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7" end="7"/>
                                            </p:txEl>
                                          </p:spTgt>
                                        </p:tgtEl>
                                      </p:cBhvr>
                                      <p:to x="100000" y="60000"/>
                                    </p:animScale>
                                    <p:animScale>
                                      <p:cBhvr>
                                        <p:cTn id="158" dur="166" decel="50000">
                                          <p:stCondLst>
                                            <p:cond delay="676"/>
                                          </p:stCondLst>
                                        </p:cTn>
                                        <p:tgtEl>
                                          <p:spTgt spid="3">
                                            <p:txEl>
                                              <p:pRg st="7" end="7"/>
                                            </p:txEl>
                                          </p:spTgt>
                                        </p:tgtEl>
                                      </p:cBhvr>
                                      <p:to x="100000" y="100000"/>
                                    </p:animScale>
                                    <p:animScale>
                                      <p:cBhvr>
                                        <p:cTn id="159" dur="26">
                                          <p:stCondLst>
                                            <p:cond delay="1312"/>
                                          </p:stCondLst>
                                        </p:cTn>
                                        <p:tgtEl>
                                          <p:spTgt spid="3">
                                            <p:txEl>
                                              <p:pRg st="7" end="7"/>
                                            </p:txEl>
                                          </p:spTgt>
                                        </p:tgtEl>
                                      </p:cBhvr>
                                      <p:to x="100000" y="80000"/>
                                    </p:animScale>
                                    <p:animScale>
                                      <p:cBhvr>
                                        <p:cTn id="160" dur="166" decel="50000">
                                          <p:stCondLst>
                                            <p:cond delay="1338"/>
                                          </p:stCondLst>
                                        </p:cTn>
                                        <p:tgtEl>
                                          <p:spTgt spid="3">
                                            <p:txEl>
                                              <p:pRg st="7" end="7"/>
                                            </p:txEl>
                                          </p:spTgt>
                                        </p:tgtEl>
                                      </p:cBhvr>
                                      <p:to x="100000" y="100000"/>
                                    </p:animScale>
                                    <p:animScale>
                                      <p:cBhvr>
                                        <p:cTn id="161" dur="26">
                                          <p:stCondLst>
                                            <p:cond delay="1642"/>
                                          </p:stCondLst>
                                        </p:cTn>
                                        <p:tgtEl>
                                          <p:spTgt spid="3">
                                            <p:txEl>
                                              <p:pRg st="7" end="7"/>
                                            </p:txEl>
                                          </p:spTgt>
                                        </p:tgtEl>
                                      </p:cBhvr>
                                      <p:to x="100000" y="90000"/>
                                    </p:animScale>
                                    <p:animScale>
                                      <p:cBhvr>
                                        <p:cTn id="162" dur="166" decel="50000">
                                          <p:stCondLst>
                                            <p:cond delay="1668"/>
                                          </p:stCondLst>
                                        </p:cTn>
                                        <p:tgtEl>
                                          <p:spTgt spid="3">
                                            <p:txEl>
                                              <p:pRg st="7" end="7"/>
                                            </p:txEl>
                                          </p:spTgt>
                                        </p:tgtEl>
                                      </p:cBhvr>
                                      <p:to x="100000" y="100000"/>
                                    </p:animScale>
                                    <p:animScale>
                                      <p:cBhvr>
                                        <p:cTn id="163" dur="26">
                                          <p:stCondLst>
                                            <p:cond delay="1808"/>
                                          </p:stCondLst>
                                        </p:cTn>
                                        <p:tgtEl>
                                          <p:spTgt spid="3">
                                            <p:txEl>
                                              <p:pRg st="7" end="7"/>
                                            </p:txEl>
                                          </p:spTgt>
                                        </p:tgtEl>
                                      </p:cBhvr>
                                      <p:to x="100000" y="95000"/>
                                    </p:animScale>
                                    <p:animScale>
                                      <p:cBhvr>
                                        <p:cTn id="164"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 #1: How does this relate to Horticulture Therapy? </a:t>
            </a:r>
            <a:endParaRPr lang="en-US" dirty="0"/>
          </a:p>
        </p:txBody>
      </p:sp>
      <p:sp>
        <p:nvSpPr>
          <p:cNvPr id="3" name="Content Placeholder 2"/>
          <p:cNvSpPr>
            <a:spLocks noGrp="1"/>
          </p:cNvSpPr>
          <p:nvPr>
            <p:ph idx="1"/>
          </p:nvPr>
        </p:nvSpPr>
        <p:spPr/>
        <p:txBody>
          <a:bodyPr/>
          <a:lstStyle/>
          <a:p>
            <a:pPr marL="0" indent="0">
              <a:buNone/>
            </a:pPr>
            <a:r>
              <a:rPr lang="en-US" dirty="0" smtClean="0"/>
              <a:t>Matt will complete self-help activities in school for increased independence in 4 of 5 opportunities across 4 weeks</a:t>
            </a:r>
          </a:p>
          <a:p>
            <a:pPr marL="0" indent="0">
              <a:buNone/>
            </a:pPr>
            <a:r>
              <a:rPr lang="en-US" dirty="0" smtClean="0"/>
              <a:t> HORTICULTURE THERAPY OBJECTIVE:</a:t>
            </a:r>
          </a:p>
          <a:p>
            <a:pPr marL="0" indent="0">
              <a:buNone/>
            </a:pPr>
            <a:r>
              <a:rPr lang="en-US" dirty="0" smtClean="0"/>
              <a:t>In the garden setting, Matt will independently choose seeds and plants to plant, plant them left to right, use the trowel properly, fill a watering can and water plants and seeds.</a:t>
            </a:r>
          </a:p>
          <a:p>
            <a:pPr marL="0" indent="0">
              <a:buNone/>
            </a:pPr>
            <a:endParaRPr lang="en-US" dirty="0"/>
          </a:p>
          <a:p>
            <a:pPr marL="0" indent="0">
              <a:buNone/>
            </a:pPr>
            <a:r>
              <a:rPr lang="en-US" dirty="0" smtClean="0"/>
              <a:t>Since gardening is a dynamic process, I would make different objectives as the garden grows.</a:t>
            </a:r>
            <a:endParaRPr lang="en-US" dirty="0"/>
          </a:p>
        </p:txBody>
      </p:sp>
    </p:spTree>
    <p:extLst>
      <p:ext uri="{BB962C8B-B14F-4D97-AF65-F5344CB8AC3E}">
        <p14:creationId xmlns:p14="http://schemas.microsoft.com/office/powerpoint/2010/main" val="146330838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100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5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10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100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8" dur="5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GARDEN THEME SENSORY BIN</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Fine Motor Skills</a:t>
            </a:r>
          </a:p>
          <a:p>
            <a:r>
              <a:rPr lang="en-US" dirty="0" smtClean="0"/>
              <a:t>Hand Eye Coordination</a:t>
            </a:r>
          </a:p>
          <a:p>
            <a:r>
              <a:rPr lang="en-US" dirty="0" smtClean="0"/>
              <a:t>Language</a:t>
            </a:r>
          </a:p>
          <a:p>
            <a:r>
              <a:rPr lang="en-US" dirty="0" smtClean="0"/>
              <a:t>Colors</a:t>
            </a:r>
          </a:p>
          <a:p>
            <a:r>
              <a:rPr lang="en-US" dirty="0" smtClean="0"/>
              <a:t>Counting</a:t>
            </a:r>
          </a:p>
          <a:p>
            <a:r>
              <a:rPr lang="en-US" dirty="0" smtClean="0"/>
              <a:t>Size</a:t>
            </a:r>
            <a:endParaRPr lang="en-US" dirty="0"/>
          </a:p>
        </p:txBody>
      </p:sp>
      <p:sp>
        <p:nvSpPr>
          <p:cNvPr id="4" name="Content Placeholder 3"/>
          <p:cNvSpPr>
            <a:spLocks noGrp="1"/>
          </p:cNvSpPr>
          <p:nvPr>
            <p:ph sz="half" idx="2"/>
          </p:nvPr>
        </p:nvSpPr>
        <p:spPr/>
        <p:txBody>
          <a:bodyPr>
            <a:normAutofit lnSpcReduction="10000"/>
          </a:bodyPr>
          <a:lstStyle/>
          <a:p>
            <a:pPr marL="0" indent="0">
              <a:buNone/>
            </a:pPr>
            <a:r>
              <a:rPr lang="en-US" dirty="0" smtClean="0"/>
              <a:t>SHOPPING LIST:</a:t>
            </a:r>
          </a:p>
          <a:p>
            <a:pPr marL="0" indent="0">
              <a:buNone/>
            </a:pPr>
            <a:r>
              <a:rPr lang="en-US" dirty="0" smtClean="0"/>
              <a:t>Container</a:t>
            </a:r>
          </a:p>
          <a:p>
            <a:pPr marL="0" indent="0">
              <a:buNone/>
            </a:pPr>
            <a:r>
              <a:rPr lang="en-US" b="1" u="sng" dirty="0" smtClean="0"/>
              <a:t>OBJECT    REPRESENTS    SENSE</a:t>
            </a:r>
            <a:endParaRPr lang="en-US" b="1" dirty="0" smtClean="0"/>
          </a:p>
          <a:p>
            <a:pPr marL="0" indent="0">
              <a:buNone/>
            </a:pPr>
            <a:r>
              <a:rPr lang="en-US" b="1" dirty="0" smtClean="0">
                <a:solidFill>
                  <a:schemeClr val="tx1"/>
                </a:solidFill>
              </a:rPr>
              <a:t>Coffee bean   Dirt   Smell, Touch</a:t>
            </a:r>
          </a:p>
          <a:p>
            <a:pPr marL="0" indent="0">
              <a:buNone/>
            </a:pPr>
            <a:r>
              <a:rPr lang="en-US" b="1" dirty="0" smtClean="0">
                <a:solidFill>
                  <a:schemeClr val="tx1"/>
                </a:solidFill>
              </a:rPr>
              <a:t>Gloves                                Touch </a:t>
            </a:r>
          </a:p>
          <a:p>
            <a:pPr marL="0" indent="0">
              <a:buNone/>
            </a:pPr>
            <a:r>
              <a:rPr lang="en-US" b="1" dirty="0" smtClean="0">
                <a:solidFill>
                  <a:schemeClr val="tx1"/>
                </a:solidFill>
              </a:rPr>
              <a:t>Carrots                               Touch</a:t>
            </a:r>
          </a:p>
          <a:p>
            <a:pPr marL="0" indent="0">
              <a:buNone/>
            </a:pPr>
            <a:r>
              <a:rPr lang="en-US" b="1" dirty="0" smtClean="0">
                <a:solidFill>
                  <a:schemeClr val="tx1"/>
                </a:solidFill>
              </a:rPr>
              <a:t>Trowel                                Touch </a:t>
            </a:r>
          </a:p>
          <a:p>
            <a:pPr marL="0" indent="0">
              <a:buNone/>
            </a:pPr>
            <a:r>
              <a:rPr lang="en-US" b="1" dirty="0" smtClean="0">
                <a:solidFill>
                  <a:schemeClr val="tx1"/>
                </a:solidFill>
              </a:rPr>
              <a:t>Seeds                                  Touch</a:t>
            </a:r>
          </a:p>
          <a:p>
            <a:pPr marL="0" indent="0">
              <a:buNone/>
            </a:pPr>
            <a:r>
              <a:rPr lang="en-US" b="1" dirty="0" smtClean="0">
                <a:solidFill>
                  <a:schemeClr val="tx1"/>
                </a:solidFill>
              </a:rPr>
              <a:t>Carrot Bubbles  </a:t>
            </a:r>
          </a:p>
          <a:p>
            <a:pPr marL="0" indent="0">
              <a:buNone/>
            </a:pPr>
            <a:r>
              <a:rPr lang="en-US" b="1" dirty="0" smtClean="0">
                <a:solidFill>
                  <a:schemeClr val="tx1"/>
                </a:solidFill>
              </a:rPr>
              <a:t>Rubber ladybugs  insects     Touch        </a:t>
            </a:r>
          </a:p>
          <a:p>
            <a:pPr marL="0" indent="0">
              <a:buNone/>
            </a:pPr>
            <a:endParaRPr lang="en-US" b="1" u="sng" dirty="0" smtClean="0"/>
          </a:p>
          <a:p>
            <a:pPr marL="0" indent="0">
              <a:buNone/>
            </a:pPr>
            <a:endParaRPr lang="en-US" b="1" u="sng" dirty="0" smtClean="0"/>
          </a:p>
          <a:p>
            <a:pPr marL="0" indent="0">
              <a:buNone/>
            </a:pPr>
            <a:endParaRPr lang="en-US" b="1" u="sng" dirty="0"/>
          </a:p>
        </p:txBody>
      </p:sp>
    </p:spTree>
    <p:extLst>
      <p:ext uri="{BB962C8B-B14F-4D97-AF65-F5344CB8AC3E}">
        <p14:creationId xmlns:p14="http://schemas.microsoft.com/office/powerpoint/2010/main" val="261072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30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30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30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30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30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30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30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30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30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30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3000"/>
                                  </p:stCondLst>
                                  <p:childTnLst>
                                    <p:set>
                                      <p:cBhvr>
                                        <p:cTn id="6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3000"/>
                                  </p:stCondLst>
                                  <p:childTnLst>
                                    <p:set>
                                      <p:cBhvr>
                                        <p:cTn id="7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3000"/>
                                  </p:stCondLst>
                                  <p:childTnLst>
                                    <p:set>
                                      <p:cBhvr>
                                        <p:cTn id="7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3000"/>
                                  </p:stCondLst>
                                  <p:childTnLst>
                                    <p:set>
                                      <p:cBhvr>
                                        <p:cTn id="7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3000"/>
                                  </p:stCondLst>
                                  <p:childTnLst>
                                    <p:set>
                                      <p:cBhvr>
                                        <p:cTn id="8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3000"/>
                                  </p:stCondLst>
                                  <p:childTnLst>
                                    <p:set>
                                      <p:cBhvr>
                                        <p:cTn id="8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a combination of real life objects and pretend</a:t>
            </a:r>
            <a:endParaRPr lang="en-US" dirty="0"/>
          </a:p>
        </p:txBody>
      </p:sp>
      <p:sp>
        <p:nvSpPr>
          <p:cNvPr id="3" name="Content Placeholder 2"/>
          <p:cNvSpPr>
            <a:spLocks noGrp="1"/>
          </p:cNvSpPr>
          <p:nvPr>
            <p:ph idx="1"/>
          </p:nvPr>
        </p:nvSpPr>
        <p:spPr>
          <a:xfrm>
            <a:off x="1754294" y="2140269"/>
            <a:ext cx="8596668" cy="3880773"/>
          </a:xfrm>
        </p:spPr>
        <p:txBody>
          <a:bodyPr/>
          <a:lstStyle/>
          <a:p>
            <a:r>
              <a:rPr lang="en-US" dirty="0" smtClean="0"/>
              <a:t>Expose Matt to actual garden objects</a:t>
            </a:r>
          </a:p>
          <a:p>
            <a:r>
              <a:rPr lang="en-US" dirty="0" smtClean="0"/>
              <a:t>Learn and sign what they objects are called</a:t>
            </a:r>
          </a:p>
          <a:p>
            <a:r>
              <a:rPr lang="en-US" dirty="0" smtClean="0"/>
              <a:t>Increase Flow</a:t>
            </a:r>
          </a:p>
          <a:p>
            <a:r>
              <a:rPr lang="en-US" dirty="0" smtClean="0"/>
              <a:t>Safe project to explore</a:t>
            </a:r>
          </a:p>
          <a:p>
            <a:r>
              <a:rPr lang="en-US" dirty="0" smtClean="0"/>
              <a:t>Listen and follow directions</a:t>
            </a:r>
          </a:p>
          <a:p>
            <a:r>
              <a:rPr lang="en-US" dirty="0" smtClean="0"/>
              <a:t>Work and bond with someone</a:t>
            </a:r>
            <a:endParaRPr lang="en-US" dirty="0"/>
          </a:p>
        </p:txBody>
      </p:sp>
    </p:spTree>
    <p:extLst>
      <p:ext uri="{BB962C8B-B14F-4D97-AF65-F5344CB8AC3E}">
        <p14:creationId xmlns:p14="http://schemas.microsoft.com/office/powerpoint/2010/main" val="66397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0" nodeType="clickEffect">
                                  <p:stCondLst>
                                    <p:cond delay="0"/>
                                  </p:stCondLst>
                                  <p:childTnLst>
                                    <p:animScale>
                                      <p:cBhvr>
                                        <p:cTn id="12" dur="2000" fill="hold"/>
                                        <p:tgtEl>
                                          <p:spTgt spid="3">
                                            <p:txEl>
                                              <p:pRg st="0" end="0"/>
                                            </p:txEl>
                                          </p:spTgt>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grpId="0" nodeType="clickEffect">
                                  <p:stCondLst>
                                    <p:cond delay="0"/>
                                  </p:stCondLst>
                                  <p:childTnLst>
                                    <p:animScale>
                                      <p:cBhvr>
                                        <p:cTn id="16" dur="2000" fill="hold"/>
                                        <p:tgtEl>
                                          <p:spTgt spid="3">
                                            <p:txEl>
                                              <p:pRg st="1" end="1"/>
                                            </p:txEl>
                                          </p:spTgt>
                                        </p:tgtEl>
                                      </p:cBhvr>
                                      <p:by x="150000" y="150000"/>
                                    </p:animScale>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grpId="0" nodeType="clickEffect">
                                  <p:stCondLst>
                                    <p:cond delay="0"/>
                                  </p:stCondLst>
                                  <p:childTnLst>
                                    <p:animScale>
                                      <p:cBhvr>
                                        <p:cTn id="20" dur="2000" fill="hold"/>
                                        <p:tgtEl>
                                          <p:spTgt spid="3">
                                            <p:txEl>
                                              <p:pRg st="2" end="2"/>
                                            </p:txEl>
                                          </p:spTgt>
                                        </p:tgtEl>
                                      </p:cBhvr>
                                      <p:by x="150000" y="150000"/>
                                    </p:animScale>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0" nodeType="clickEffect">
                                  <p:stCondLst>
                                    <p:cond delay="0"/>
                                  </p:stCondLst>
                                  <p:childTnLst>
                                    <p:animScale>
                                      <p:cBhvr>
                                        <p:cTn id="24" dur="2000" fill="hold"/>
                                        <p:tgtEl>
                                          <p:spTgt spid="3">
                                            <p:txEl>
                                              <p:pRg st="3" end="3"/>
                                            </p:txEl>
                                          </p:spTgt>
                                        </p:tgtEl>
                                      </p:cBhvr>
                                      <p:by x="150000" y="150000"/>
                                    </p:animScale>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grpId="0" nodeType="clickEffect">
                                  <p:stCondLst>
                                    <p:cond delay="0"/>
                                  </p:stCondLst>
                                  <p:childTnLst>
                                    <p:animScale>
                                      <p:cBhvr>
                                        <p:cTn id="28" dur="2000" fill="hold"/>
                                        <p:tgtEl>
                                          <p:spTgt spid="3">
                                            <p:txEl>
                                              <p:pRg st="4" end="4"/>
                                            </p:txEl>
                                          </p:spTgt>
                                        </p:tgtEl>
                                      </p:cBhvr>
                                      <p:by x="150000" y="150000"/>
                                    </p:animScale>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grpId="0" nodeType="clickEffect">
                                  <p:stCondLst>
                                    <p:cond delay="0"/>
                                  </p:stCondLst>
                                  <p:childTnLst>
                                    <p:animScale>
                                      <p:cBhvr>
                                        <p:cTn id="32" dur="2000" fill="hold"/>
                                        <p:tgtEl>
                                          <p:spTgt spid="3">
                                            <p:txEl>
                                              <p:pRg st="5" end="5"/>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Skills increase you can transition to actual gardening materials:</a:t>
            </a:r>
            <a:endParaRPr lang="en-US" dirty="0"/>
          </a:p>
        </p:txBody>
      </p:sp>
      <p:sp>
        <p:nvSpPr>
          <p:cNvPr id="3" name="Content Placeholder 2"/>
          <p:cNvSpPr>
            <a:spLocks noGrp="1"/>
          </p:cNvSpPr>
          <p:nvPr>
            <p:ph idx="1"/>
          </p:nvPr>
        </p:nvSpPr>
        <p:spPr/>
        <p:txBody>
          <a:bodyPr/>
          <a:lstStyle/>
          <a:p>
            <a:pPr marL="0" indent="0">
              <a:buNone/>
            </a:pPr>
            <a:r>
              <a:rPr lang="en-US" dirty="0" smtClean="0"/>
              <a:t>Change beans to potting soil</a:t>
            </a:r>
          </a:p>
          <a:p>
            <a:pPr marL="0" indent="0">
              <a:buNone/>
            </a:pPr>
            <a:r>
              <a:rPr lang="en-US" dirty="0" smtClean="0"/>
              <a:t>Water the newly planted seeds and plants</a:t>
            </a:r>
          </a:p>
          <a:p>
            <a:pPr marL="0" indent="0">
              <a:buNone/>
            </a:pPr>
            <a:r>
              <a:rPr lang="en-US" dirty="0" smtClean="0"/>
              <a:t>Work in a pot or raised bed</a:t>
            </a:r>
          </a:p>
          <a:p>
            <a:pPr marL="0" indent="0">
              <a:buNone/>
            </a:pPr>
            <a:r>
              <a:rPr lang="en-US" dirty="0" smtClean="0"/>
              <a:t>Go outside and garden for real</a:t>
            </a:r>
            <a:endParaRPr lang="en-US" dirty="0"/>
          </a:p>
        </p:txBody>
      </p:sp>
    </p:spTree>
    <p:extLst>
      <p:ext uri="{BB962C8B-B14F-4D97-AF65-F5344CB8AC3E}">
        <p14:creationId xmlns:p14="http://schemas.microsoft.com/office/powerpoint/2010/main" val="22526721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0" nodeType="clickEffect">
                                  <p:stCondLst>
                                    <p:cond delay="7000"/>
                                  </p:stCondLst>
                                  <p:childTnLst>
                                    <p:anim calcmode="lin" valueType="num">
                                      <p:cBhvr additive="base">
                                        <p:cTn id="11" dur="50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0"/>
                                        <p:tgtEl>
                                          <p:spTgt spid="3">
                                            <p:txEl>
                                              <p:pRg st="0" end="0"/>
                                            </p:txEl>
                                          </p:spTgt>
                                        </p:tgtEl>
                                        <p:attrNameLst>
                                          <p:attrName>ppt_y</p:attrName>
                                        </p:attrNameLst>
                                      </p:cBhvr>
                                      <p:tavLst>
                                        <p:tav tm="0">
                                          <p:val>
                                            <p:strVal val="ppt_y"/>
                                          </p:val>
                                        </p:tav>
                                        <p:tav tm="100000">
                                          <p:val>
                                            <p:strVal val="1+ppt_h/2"/>
                                          </p:val>
                                        </p:tav>
                                      </p:tavLst>
                                    </p:anim>
                                    <p:set>
                                      <p:cBhvr>
                                        <p:cTn id="13" dur="1" fill="hold">
                                          <p:stCondLst>
                                            <p:cond delay="49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grpId="0" nodeType="clickEffect">
                                  <p:stCondLst>
                                    <p:cond delay="7000"/>
                                  </p:stCondLst>
                                  <p:childTnLst>
                                    <p:anim calcmode="lin" valueType="num">
                                      <p:cBhvr additive="base">
                                        <p:cTn id="17" dur="50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0"/>
                                        <p:tgtEl>
                                          <p:spTgt spid="3">
                                            <p:txEl>
                                              <p:pRg st="1" end="1"/>
                                            </p:txEl>
                                          </p:spTgt>
                                        </p:tgtEl>
                                        <p:attrNameLst>
                                          <p:attrName>ppt_y</p:attrName>
                                        </p:attrNameLst>
                                      </p:cBhvr>
                                      <p:tavLst>
                                        <p:tav tm="0">
                                          <p:val>
                                            <p:strVal val="ppt_y"/>
                                          </p:val>
                                        </p:tav>
                                        <p:tav tm="100000">
                                          <p:val>
                                            <p:strVal val="1+ppt_h/2"/>
                                          </p:val>
                                        </p:tav>
                                      </p:tavLst>
                                    </p:anim>
                                    <p:set>
                                      <p:cBhvr>
                                        <p:cTn id="19" dur="1" fill="hold">
                                          <p:stCondLst>
                                            <p:cond delay="4999"/>
                                          </p:stCondLst>
                                        </p:cTn>
                                        <p:tgtEl>
                                          <p:spTgt spid="3">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grpId="0" nodeType="clickEffect">
                                  <p:stCondLst>
                                    <p:cond delay="7000"/>
                                  </p:stCondLst>
                                  <p:childTnLst>
                                    <p:anim calcmode="lin" valueType="num">
                                      <p:cBhvr additive="base">
                                        <p:cTn id="23" dur="50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0"/>
                                        <p:tgtEl>
                                          <p:spTgt spid="3">
                                            <p:txEl>
                                              <p:pRg st="2" end="2"/>
                                            </p:txEl>
                                          </p:spTgt>
                                        </p:tgtEl>
                                        <p:attrNameLst>
                                          <p:attrName>ppt_y</p:attrName>
                                        </p:attrNameLst>
                                      </p:cBhvr>
                                      <p:tavLst>
                                        <p:tav tm="0">
                                          <p:val>
                                            <p:strVal val="ppt_y"/>
                                          </p:val>
                                        </p:tav>
                                        <p:tav tm="100000">
                                          <p:val>
                                            <p:strVal val="1+ppt_h/2"/>
                                          </p:val>
                                        </p:tav>
                                      </p:tavLst>
                                    </p:anim>
                                    <p:set>
                                      <p:cBhvr>
                                        <p:cTn id="25" dur="1" fill="hold">
                                          <p:stCondLst>
                                            <p:cond delay="4999"/>
                                          </p:stCondLst>
                                        </p:cTn>
                                        <p:tgtEl>
                                          <p:spTgt spid="3">
                                            <p:txEl>
                                              <p:pRg st="2" end="2"/>
                                            </p:txEl>
                                          </p:spTgt>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grpId="0" nodeType="clickEffect">
                                  <p:stCondLst>
                                    <p:cond delay="7000"/>
                                  </p:stCondLst>
                                  <p:childTnLst>
                                    <p:anim calcmode="lin" valueType="num">
                                      <p:cBhvr additive="base">
                                        <p:cTn id="29" dur="5000"/>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0"/>
                                        <p:tgtEl>
                                          <p:spTgt spid="3">
                                            <p:txEl>
                                              <p:pRg st="3" end="3"/>
                                            </p:txEl>
                                          </p:spTgt>
                                        </p:tgtEl>
                                        <p:attrNameLst>
                                          <p:attrName>ppt_y</p:attrName>
                                        </p:attrNameLst>
                                      </p:cBhvr>
                                      <p:tavLst>
                                        <p:tav tm="0">
                                          <p:val>
                                            <p:strVal val="ppt_y"/>
                                          </p:val>
                                        </p:tav>
                                        <p:tav tm="100000">
                                          <p:val>
                                            <p:strVal val="1+ppt_h/2"/>
                                          </p:val>
                                        </p:tav>
                                      </p:tavLst>
                                    </p:anim>
                                    <p:set>
                                      <p:cBhvr>
                                        <p:cTn id="31" dur="1" fill="hold">
                                          <p:stCondLst>
                                            <p:cond delay="4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Gardening for Wellness Therapy</a:t>
            </a:r>
            <a:br>
              <a:rPr lang="en-US" dirty="0" smtClean="0"/>
            </a:br>
            <a:endParaRPr lang="en-US"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dirty="0" smtClean="0"/>
              <a:t>Vegetable gardening can inspire people to eat more vegetables if they grow the vegetables themselves and the plants grown are relevant to the person</a:t>
            </a:r>
          </a:p>
          <a:p>
            <a:pPr marL="0" indent="0">
              <a:buNone/>
            </a:pPr>
            <a:endParaRPr lang="en-US" dirty="0"/>
          </a:p>
          <a:p>
            <a:pPr marL="0" indent="0">
              <a:buNone/>
            </a:pPr>
            <a:r>
              <a:rPr lang="en-US" dirty="0" smtClean="0"/>
              <a:t>Example: A woman ( we will call her Ann-Nancy) on “My 600 Pound Life” has shame and ridicule from her family around vegetables, and any kind of exercise.  Her doctor has told her when she can walk for ten minutes without stopping for a break, she can have the surgery she needs to loose the dangerous weight.  Her therapist suggests that next week they meet her friend Elaine, a horticulture therapist at her studio and garden.  They sit down for unsweetened ice tea to talk in Elaine's Japanese Style garden. Elaine makes an assessment based on the conversation and they create simple achievable goals where togetherness, wonder and transformation is expected.</a:t>
            </a:r>
          </a:p>
          <a:p>
            <a:pPr marL="0" indent="0">
              <a:buNone/>
            </a:pP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5240338" y="2644974"/>
            <a:ext cx="3881437" cy="2911077"/>
          </a:xfrm>
        </p:spPr>
      </p:pic>
    </p:spTree>
    <p:extLst>
      <p:ext uri="{BB962C8B-B14F-4D97-AF65-F5344CB8AC3E}">
        <p14:creationId xmlns:p14="http://schemas.microsoft.com/office/powerpoint/2010/main" val="2616455089"/>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30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300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1320800"/>
          </a:xfrm>
        </p:spPr>
        <p:txBody>
          <a:bodyPr/>
          <a:lstStyle/>
          <a:p>
            <a:r>
              <a:rPr lang="en-US" dirty="0" smtClean="0"/>
              <a:t>Ann-Nancy’s Goal’s</a:t>
            </a:r>
            <a:br>
              <a:rPr lang="en-US" dirty="0" smtClean="0"/>
            </a:br>
            <a:r>
              <a:rPr lang="en-US" dirty="0" smtClean="0"/>
              <a:t>(This is what came out of their chat)</a:t>
            </a:r>
            <a:endParaRPr lang="en-US" dirty="0"/>
          </a:p>
        </p:txBody>
      </p:sp>
      <p:sp>
        <p:nvSpPr>
          <p:cNvPr id="3" name="Content Placeholder 2"/>
          <p:cNvSpPr>
            <a:spLocks noGrp="1"/>
          </p:cNvSpPr>
          <p:nvPr>
            <p:ph idx="1"/>
          </p:nvPr>
        </p:nvSpPr>
        <p:spPr>
          <a:xfrm>
            <a:off x="677334" y="1320801"/>
            <a:ext cx="8596668" cy="5537200"/>
          </a:xfrm>
        </p:spPr>
        <p:txBody>
          <a:bodyPr/>
          <a:lstStyle/>
          <a:p>
            <a:pPr marL="0" indent="0">
              <a:buNone/>
            </a:pPr>
            <a:r>
              <a:rPr lang="en-US" b="1" u="sng" dirty="0" smtClean="0"/>
              <a:t>Diagnosis:            Treatment Focus      Horticulture Therapy Strategy  </a:t>
            </a:r>
          </a:p>
          <a:p>
            <a:pPr marL="0" indent="0">
              <a:buNone/>
            </a:pPr>
            <a:r>
              <a:rPr lang="en-US" b="1" dirty="0" smtClean="0">
                <a:solidFill>
                  <a:schemeClr val="accent2"/>
                </a:solidFill>
              </a:rPr>
              <a:t>Obese          neglect of proper nutrition    </a:t>
            </a:r>
            <a:r>
              <a:rPr lang="en-US" b="1" dirty="0" smtClean="0"/>
              <a:t>Offer plant care activities that reflect healthy eating and healthy care habits watering fertilizing deadheading</a:t>
            </a:r>
          </a:p>
          <a:p>
            <a:pPr marL="0" indent="0">
              <a:buNone/>
            </a:pPr>
            <a:r>
              <a:rPr lang="en-US" b="1" dirty="0" smtClean="0">
                <a:solidFill>
                  <a:schemeClr val="accent2"/>
                </a:solidFill>
              </a:rPr>
              <a:t>Poor Mobility   Low motivation &amp; energy level    </a:t>
            </a:r>
            <a:r>
              <a:rPr lang="en-US" b="1" dirty="0" smtClean="0"/>
              <a:t>Offer gardening activities </a:t>
            </a:r>
          </a:p>
          <a:p>
            <a:pPr marL="0" indent="0">
              <a:buNone/>
            </a:pPr>
            <a:r>
              <a:rPr lang="en-US" b="1" dirty="0">
                <a:solidFill>
                  <a:schemeClr val="accent2"/>
                </a:solidFill>
              </a:rPr>
              <a:t> </a:t>
            </a:r>
            <a:r>
              <a:rPr lang="en-US" b="1" dirty="0" smtClean="0">
                <a:solidFill>
                  <a:schemeClr val="accent2"/>
                </a:solidFill>
              </a:rPr>
              <a:t>                      lack of pleasure in activities        </a:t>
            </a:r>
            <a:r>
              <a:rPr lang="en-US" b="1" dirty="0" smtClean="0"/>
              <a:t>that require moving around</a:t>
            </a:r>
          </a:p>
          <a:p>
            <a:pPr marL="0" indent="0">
              <a:buNone/>
            </a:pPr>
            <a:r>
              <a:rPr lang="en-US" b="1" dirty="0">
                <a:solidFill>
                  <a:schemeClr val="accent2"/>
                </a:solidFill>
              </a:rPr>
              <a:t> </a:t>
            </a:r>
            <a:r>
              <a:rPr lang="en-US" b="1" dirty="0" smtClean="0">
                <a:solidFill>
                  <a:schemeClr val="accent2"/>
                </a:solidFill>
              </a:rPr>
              <a:t>                      difficulty initiating tasks due to lack    </a:t>
            </a:r>
            <a:r>
              <a:rPr lang="en-US" b="1" dirty="0" smtClean="0"/>
              <a:t>the garden</a:t>
            </a:r>
          </a:p>
          <a:p>
            <a:pPr marL="0" indent="0">
              <a:buNone/>
            </a:pPr>
            <a:r>
              <a:rPr lang="en-US" b="1" dirty="0">
                <a:solidFill>
                  <a:schemeClr val="accent2"/>
                </a:solidFill>
              </a:rPr>
              <a:t> </a:t>
            </a:r>
            <a:r>
              <a:rPr lang="en-US" b="1" dirty="0" smtClean="0">
                <a:solidFill>
                  <a:schemeClr val="accent2"/>
                </a:solidFill>
              </a:rPr>
              <a:t>                      of mobility  </a:t>
            </a:r>
          </a:p>
          <a:p>
            <a:pPr marL="0" indent="0">
              <a:buNone/>
            </a:pPr>
            <a:r>
              <a:rPr lang="en-US" b="1" dirty="0" smtClean="0">
                <a:solidFill>
                  <a:schemeClr val="accent2"/>
                </a:solidFill>
              </a:rPr>
              <a:t>Depressive       Use plants as a metaphor for self-care, what do the plants and </a:t>
            </a:r>
          </a:p>
          <a:p>
            <a:pPr marL="0" indent="0">
              <a:buNone/>
            </a:pPr>
            <a:r>
              <a:rPr lang="en-US" b="1" dirty="0" smtClean="0">
                <a:solidFill>
                  <a:schemeClr val="accent2"/>
                </a:solidFill>
              </a:rPr>
              <a:t>Disorders          people need to survive?</a:t>
            </a:r>
          </a:p>
          <a:p>
            <a:pPr marL="0" indent="0">
              <a:buNone/>
            </a:pPr>
            <a:r>
              <a:rPr lang="en-US" b="1" dirty="0"/>
              <a:t> </a:t>
            </a:r>
            <a:r>
              <a:rPr lang="en-US" b="1" dirty="0" smtClean="0"/>
              <a:t>                        Prepare plants as gifts</a:t>
            </a:r>
          </a:p>
          <a:p>
            <a:pPr marL="0" indent="0">
              <a:buNone/>
            </a:pPr>
            <a:r>
              <a:rPr lang="en-US" b="1" dirty="0"/>
              <a:t> </a:t>
            </a:r>
            <a:r>
              <a:rPr lang="en-US" b="1" dirty="0" smtClean="0"/>
              <a:t>                        Theme garden for healthy eating/cook-out when plants ready</a:t>
            </a:r>
          </a:p>
          <a:p>
            <a:pPr marL="0" indent="0">
              <a:buNone/>
            </a:pPr>
            <a:r>
              <a:rPr lang="en-US" b="1" dirty="0"/>
              <a:t> </a:t>
            </a:r>
            <a:r>
              <a:rPr lang="en-US" b="1" dirty="0" smtClean="0"/>
              <a:t>                        Use plant care to gain a sense of accomplishment</a:t>
            </a:r>
          </a:p>
          <a:p>
            <a:pPr marL="0" indent="0">
              <a:buNone/>
            </a:pPr>
            <a:r>
              <a:rPr lang="en-US" b="1" dirty="0"/>
              <a:t> </a:t>
            </a:r>
            <a:r>
              <a:rPr lang="en-US" b="1" dirty="0" smtClean="0"/>
              <a:t>                        Provide a tranquil space for journaling &amp; self reflection</a:t>
            </a:r>
            <a:endParaRPr lang="en-US" b="1" dirty="0"/>
          </a:p>
        </p:txBody>
      </p:sp>
    </p:spTree>
    <p:extLst>
      <p:ext uri="{BB962C8B-B14F-4D97-AF65-F5344CB8AC3E}">
        <p14:creationId xmlns:p14="http://schemas.microsoft.com/office/powerpoint/2010/main" val="52299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1000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heel(1)">
                                      <p:cBhvr>
                                        <p:cTn id="25" dur="5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1000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heel(1)">
                                      <p:cBhvr>
                                        <p:cTn id="30" dur="5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1000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heel(1)">
                                      <p:cBhvr>
                                        <p:cTn id="35" dur="5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1000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wheel(1)">
                                      <p:cBhvr>
                                        <p:cTn id="40" dur="5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1000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wheel(1)">
                                      <p:cBhvr>
                                        <p:cTn id="45" dur="5000"/>
                                        <p:tgtEl>
                                          <p:spTgt spid="3">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1000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wheel(1)">
                                      <p:cBhvr>
                                        <p:cTn id="50" dur="5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grpId="0" nodeType="clickEffect">
                                  <p:stCondLst>
                                    <p:cond delay="1000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wheel(1)">
                                      <p:cBhvr>
                                        <p:cTn id="55" dur="5000"/>
                                        <p:tgtEl>
                                          <p:spTgt spid="3">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10000"/>
                                  </p:stCondLst>
                                  <p:childTnLst>
                                    <p:set>
                                      <p:cBhvr>
                                        <p:cTn id="59" dur="1" fill="hold">
                                          <p:stCondLst>
                                            <p:cond delay="0"/>
                                          </p:stCondLst>
                                        </p:cTn>
                                        <p:tgtEl>
                                          <p:spTgt spid="3">
                                            <p:txEl>
                                              <p:pRg st="7" end="7"/>
                                            </p:txEl>
                                          </p:spTgt>
                                        </p:tgtEl>
                                        <p:attrNameLst>
                                          <p:attrName>style.visibility</p:attrName>
                                        </p:attrNameLst>
                                      </p:cBhvr>
                                      <p:to>
                                        <p:strVal val="visible"/>
                                      </p:to>
                                    </p:set>
                                    <p:animEffect transition="in" filter="wheel(1)">
                                      <p:cBhvr>
                                        <p:cTn id="60" dur="5000"/>
                                        <p:tgtEl>
                                          <p:spTgt spid="3">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10000"/>
                                  </p:stCondLst>
                                  <p:childTnLst>
                                    <p:set>
                                      <p:cBhvr>
                                        <p:cTn id="64" dur="1" fill="hold">
                                          <p:stCondLst>
                                            <p:cond delay="0"/>
                                          </p:stCondLst>
                                        </p:cTn>
                                        <p:tgtEl>
                                          <p:spTgt spid="3">
                                            <p:txEl>
                                              <p:pRg st="8" end="8"/>
                                            </p:txEl>
                                          </p:spTgt>
                                        </p:tgtEl>
                                        <p:attrNameLst>
                                          <p:attrName>style.visibility</p:attrName>
                                        </p:attrNameLst>
                                      </p:cBhvr>
                                      <p:to>
                                        <p:strVal val="visible"/>
                                      </p:to>
                                    </p:set>
                                    <p:animEffect transition="in" filter="wheel(1)">
                                      <p:cBhvr>
                                        <p:cTn id="65" dur="5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0" nodeType="clickEffect">
                                  <p:stCondLst>
                                    <p:cond delay="1000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wheel(1)">
                                      <p:cBhvr>
                                        <p:cTn id="70" dur="5000"/>
                                        <p:tgtEl>
                                          <p:spTgt spid="3">
                                            <p:txEl>
                                              <p:pRg st="9" end="9"/>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1" presetClass="entr" presetSubtype="1" fill="hold" grpId="0" nodeType="clickEffect">
                                  <p:stCondLst>
                                    <p:cond delay="1000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wheel(1)">
                                      <p:cBhvr>
                                        <p:cTn id="75" dur="5000"/>
                                        <p:tgtEl>
                                          <p:spTgt spid="3">
                                            <p:txEl>
                                              <p:pRg st="10" end="1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1" presetClass="entr" presetSubtype="1" fill="hold" grpId="0" nodeType="clickEffect">
                                  <p:stCondLst>
                                    <p:cond delay="10000"/>
                                  </p:stCondLst>
                                  <p:childTnLst>
                                    <p:set>
                                      <p:cBhvr>
                                        <p:cTn id="79" dur="1" fill="hold">
                                          <p:stCondLst>
                                            <p:cond delay="0"/>
                                          </p:stCondLst>
                                        </p:cTn>
                                        <p:tgtEl>
                                          <p:spTgt spid="3">
                                            <p:txEl>
                                              <p:pRg st="11" end="11"/>
                                            </p:txEl>
                                          </p:spTgt>
                                        </p:tgtEl>
                                        <p:attrNameLst>
                                          <p:attrName>style.visibility</p:attrName>
                                        </p:attrNameLst>
                                      </p:cBhvr>
                                      <p:to>
                                        <p:strVal val="visible"/>
                                      </p:to>
                                    </p:set>
                                    <p:animEffect transition="in" filter="wheel(1)">
                                      <p:cBhvr>
                                        <p:cTn id="80" dur="5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1320800"/>
          </a:xfrm>
        </p:spPr>
        <p:txBody>
          <a:bodyPr/>
          <a:lstStyle/>
          <a:p>
            <a:r>
              <a:rPr lang="en-US" dirty="0" smtClean="0"/>
              <a:t>Ann-Nancy’s Results:</a:t>
            </a:r>
            <a:br>
              <a:rPr lang="en-US" dirty="0" smtClean="0"/>
            </a:br>
            <a:r>
              <a:rPr lang="en-US" dirty="0" smtClean="0"/>
              <a:t>Togetherness, Wonder, Transformation</a:t>
            </a:r>
            <a:endParaRPr lang="en-US" dirty="0"/>
          </a:p>
        </p:txBody>
      </p:sp>
      <p:sp>
        <p:nvSpPr>
          <p:cNvPr id="3" name="Content Placeholder 2"/>
          <p:cNvSpPr>
            <a:spLocks noGrp="1"/>
          </p:cNvSpPr>
          <p:nvPr>
            <p:ph sz="half" idx="2"/>
          </p:nvPr>
        </p:nvSpPr>
        <p:spPr>
          <a:xfrm>
            <a:off x="675745" y="1930401"/>
            <a:ext cx="7358816" cy="4802908"/>
          </a:xfrm>
        </p:spPr>
        <p:txBody>
          <a:bodyPr>
            <a:noAutofit/>
          </a:bodyPr>
          <a:lstStyle/>
          <a:p>
            <a:pPr marL="0" indent="0">
              <a:buNone/>
            </a:pPr>
            <a:r>
              <a:rPr lang="en-US" sz="1600" dirty="0" smtClean="0"/>
              <a:t>Ann-Nancy enjoys coming to the garden.</a:t>
            </a:r>
          </a:p>
          <a:p>
            <a:pPr marL="0" indent="0">
              <a:buNone/>
            </a:pPr>
            <a:r>
              <a:rPr lang="en-US" sz="1600" dirty="0" smtClean="0"/>
              <a:t>She comes a little early and enjoys garden fresh fruit &amp; veggies, and ice cold unsweetened tea in the tranquility garden where she journals, writes poems.  Sometimes she sits and watches the birds and butterfly's.  She especially enjoys walking through the sensory gardens smelling the fresh herbs.  She's looking forward to the scheduled cooking class and is kind of excited to meet people who enjoy fresh veggies cooked from the garden. She likes this time away from her negative family.</a:t>
            </a:r>
          </a:p>
          <a:p>
            <a:pPr marL="0" indent="0">
              <a:buNone/>
            </a:pPr>
            <a:r>
              <a:rPr lang="en-US" sz="1600" dirty="0" smtClean="0"/>
              <a:t>She has been working with Elaine in the vegetable garden.  So far she has learned the pleasure of growing her own fresh salad.  Ann-Nancy and Elaine have a fresh from the garden lunch after every session.  </a:t>
            </a:r>
          </a:p>
          <a:p>
            <a:pPr marL="0" indent="0">
              <a:buNone/>
            </a:pPr>
            <a:r>
              <a:rPr lang="en-US" sz="1600" dirty="0" smtClean="0"/>
              <a:t>Ann-Nancy is considering volunteering at McCrory Gardens because gardening has given her so much intrusive value.  She enjoys the school children and gives tours in the vegetable  garden when the kids come.</a:t>
            </a:r>
          </a:p>
          <a:p>
            <a:pPr marL="0" indent="0">
              <a:buNone/>
            </a:pPr>
            <a:r>
              <a:rPr lang="en-US" sz="1600" dirty="0" smtClean="0"/>
              <a:t>She is considering the master garden program the next time it’s offered in Brookings.  She has lost the weight she needs to get the surgery and learned to eat healthier.  She now enjoys the please of a home grown tomato.</a:t>
            </a:r>
            <a:endParaRPr lang="en-US" sz="1600" dirty="0"/>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rot="5400000">
            <a:off x="7854170" y="2723759"/>
            <a:ext cx="3305175" cy="2478881"/>
          </a:xfrm>
        </p:spPr>
      </p:pic>
    </p:spTree>
    <p:extLst>
      <p:ext uri="{BB962C8B-B14F-4D97-AF65-F5344CB8AC3E}">
        <p14:creationId xmlns:p14="http://schemas.microsoft.com/office/powerpoint/2010/main" val="306319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3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300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750"/>
                                        <p:tgtEl>
                                          <p:spTgt spid="3">
                                            <p:txEl>
                                              <p:pRg st="1" end="1"/>
                                            </p:txEl>
                                          </p:spTgt>
                                        </p:tgtEl>
                                      </p:cBhvr>
                                    </p:animEffect>
                                    <p:anim calcmode="lin" valueType="num">
                                      <p:cBhvr>
                                        <p:cTn id="17" dur="175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8" dur="1750" fill="hold"/>
                                        <p:tgtEl>
                                          <p:spTgt spid="3">
                                            <p:txEl>
                                              <p:pRg st="1" end="1"/>
                                            </p:txEl>
                                          </p:spTgt>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300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750"/>
                                        <p:tgtEl>
                                          <p:spTgt spid="3">
                                            <p:txEl>
                                              <p:pRg st="2" end="2"/>
                                            </p:txEl>
                                          </p:spTgt>
                                        </p:tgtEl>
                                      </p:cBhvr>
                                    </p:animEffect>
                                    <p:anim calcmode="lin" valueType="num">
                                      <p:cBhvr>
                                        <p:cTn id="22" dur="175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1750" fill="hold"/>
                                        <p:tgtEl>
                                          <p:spTgt spid="3">
                                            <p:txEl>
                                              <p:pRg st="2" end="2"/>
                                            </p:txEl>
                                          </p:spTgt>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300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750"/>
                                        <p:tgtEl>
                                          <p:spTgt spid="3">
                                            <p:txEl>
                                              <p:pRg st="3" end="3"/>
                                            </p:txEl>
                                          </p:spTgt>
                                        </p:tgtEl>
                                      </p:cBhvr>
                                    </p:animEffect>
                                    <p:anim calcmode="lin" valueType="num">
                                      <p:cBhvr>
                                        <p:cTn id="27" dur="175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8" dur="1750" fill="hold"/>
                                        <p:tgtEl>
                                          <p:spTgt spid="3">
                                            <p:txEl>
                                              <p:pRg st="3" end="3"/>
                                            </p:txEl>
                                          </p:spTgt>
                                        </p:tgtEl>
                                        <p:attrNameLst>
                                          <p:attrName>ppt_h</p:attrName>
                                        </p:attrNameLst>
                                      </p:cBhvr>
                                      <p:tavLst>
                                        <p:tav tm="0">
                                          <p:val>
                                            <p:strVal val="#ppt_h"/>
                                          </p:val>
                                        </p:tav>
                                        <p:tav tm="100000">
                                          <p:val>
                                            <p:strVal val="#ppt_h"/>
                                          </p:val>
                                        </p:tav>
                                      </p:tavLst>
                                    </p:anim>
                                  </p:childTnLst>
                                </p:cTn>
                              </p:par>
                              <p:par>
                                <p:cTn id="29" presetID="45" presetClass="entr" presetSubtype="0" fill="hold" nodeType="withEffect">
                                  <p:stCondLst>
                                    <p:cond delay="30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750"/>
                                        <p:tgtEl>
                                          <p:spTgt spid="3">
                                            <p:txEl>
                                              <p:pRg st="4" end="4"/>
                                            </p:txEl>
                                          </p:spTgt>
                                        </p:tgtEl>
                                      </p:cBhvr>
                                    </p:animEffect>
                                    <p:anim calcmode="lin" valueType="num">
                                      <p:cBhvr>
                                        <p:cTn id="32" dur="175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3" dur="175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Togetherness, Wonder, Transformation</a:t>
            </a:r>
            <a:endParaRPr lang="en-US" dirty="0"/>
          </a:p>
        </p:txBody>
      </p:sp>
      <p:sp>
        <p:nvSpPr>
          <p:cNvPr id="3" name="Content Placeholder 2"/>
          <p:cNvSpPr>
            <a:spLocks noGrp="1"/>
          </p:cNvSpPr>
          <p:nvPr>
            <p:ph sz="half" idx="2"/>
          </p:nvPr>
        </p:nvSpPr>
        <p:spPr>
          <a:xfrm>
            <a:off x="677334" y="2238086"/>
            <a:ext cx="4185623" cy="3304117"/>
          </a:xfrm>
        </p:spPr>
        <p:txBody>
          <a:bodyPr/>
          <a:lstStyle/>
          <a:p>
            <a:pPr marL="0" indent="0">
              <a:buNone/>
            </a:pPr>
            <a:r>
              <a:rPr lang="en-US" dirty="0" smtClean="0"/>
              <a:t>This is a extreme example, a powerful example of how gardening can impact someone's life.</a:t>
            </a:r>
          </a:p>
          <a:p>
            <a:pPr marL="0" indent="0">
              <a:buNone/>
            </a:pPr>
            <a:r>
              <a:rPr lang="en-US" dirty="0" smtClean="0"/>
              <a:t>It doesn’t have to be this extreme.</a:t>
            </a:r>
          </a:p>
          <a:p>
            <a:pPr marL="0" indent="0">
              <a:buNone/>
            </a:pPr>
            <a:r>
              <a:rPr lang="en-US" dirty="0" smtClean="0"/>
              <a:t>But my dream is that its this transformative for everyone.</a:t>
            </a:r>
            <a:endParaRPr lang="en-US" dirty="0"/>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251476" y="2238086"/>
            <a:ext cx="1859160" cy="3305175"/>
          </a:xfrm>
        </p:spPr>
      </p:pic>
    </p:spTree>
    <p:extLst>
      <p:ext uri="{BB962C8B-B14F-4D97-AF65-F5344CB8AC3E}">
        <p14:creationId xmlns:p14="http://schemas.microsoft.com/office/powerpoint/2010/main" val="4909749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Meditation Garden:</a:t>
            </a:r>
            <a:br>
              <a:rPr lang="en-US" dirty="0" smtClean="0"/>
            </a:br>
            <a:r>
              <a:rPr lang="en-US" dirty="0" smtClean="0"/>
              <a:t>Your Own Wonder &amp; Transformation</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Butterfly Banquet (source Container Theme Gardens. Nancy J. Ondra)</a:t>
            </a:r>
          </a:p>
          <a:p>
            <a:pPr marL="0" indent="0">
              <a:buNone/>
            </a:pPr>
            <a:r>
              <a:rPr lang="en-US" dirty="0" smtClean="0"/>
              <a:t>Sunny Spot</a:t>
            </a:r>
          </a:p>
          <a:p>
            <a:pPr marL="0" indent="0">
              <a:buNone/>
            </a:pPr>
            <a:r>
              <a:rPr lang="en-US" dirty="0" smtClean="0"/>
              <a:t>Shopping list:</a:t>
            </a:r>
          </a:p>
          <a:p>
            <a:pPr marL="0" indent="0">
              <a:buNone/>
            </a:pPr>
            <a:r>
              <a:rPr lang="en-US" dirty="0" smtClean="0"/>
              <a:t>Container 24” wide 10” tall</a:t>
            </a:r>
          </a:p>
          <a:p>
            <a:pPr marL="0" indent="0">
              <a:buNone/>
            </a:pPr>
            <a:r>
              <a:rPr lang="en-US" dirty="0" smtClean="0"/>
              <a:t>Potting soil</a:t>
            </a:r>
          </a:p>
          <a:p>
            <a:pPr marL="0" indent="0">
              <a:buNone/>
            </a:pPr>
            <a:r>
              <a:rPr lang="en-US" dirty="0" smtClean="0"/>
              <a:t>‘Imagination’ Verbena (Verbena)</a:t>
            </a:r>
          </a:p>
          <a:p>
            <a:pPr marL="0" indent="0">
              <a:buNone/>
            </a:pPr>
            <a:r>
              <a:rPr lang="en-US" dirty="0" smtClean="0"/>
              <a:t>Lucky Peach lantana</a:t>
            </a:r>
          </a:p>
          <a:p>
            <a:pPr marL="0" indent="0">
              <a:buNone/>
            </a:pPr>
            <a:r>
              <a:rPr lang="en-US" dirty="0" smtClean="0"/>
              <a:t>Supertunia Sangria Charm petunia</a:t>
            </a:r>
          </a:p>
          <a:p>
            <a:pPr marL="0" indent="0">
              <a:buNone/>
            </a:pPr>
            <a:r>
              <a:rPr lang="en-US" dirty="0" smtClean="0"/>
              <a:t>‘Wild watermelon’ little leaf sage</a:t>
            </a:r>
          </a:p>
          <a:p>
            <a:pPr marL="0" indent="0">
              <a:buNone/>
            </a:pPr>
            <a:r>
              <a:rPr lang="en-US" dirty="0" smtClean="0"/>
              <a:t>Yellow Charm Biden's</a:t>
            </a:r>
          </a:p>
          <a:p>
            <a:pPr marL="0" indent="0">
              <a:buNone/>
            </a:pPr>
            <a:endParaRPr lang="en-US" dirty="0"/>
          </a:p>
        </p:txBody>
      </p:sp>
    </p:spTree>
    <p:extLst>
      <p:ext uri="{BB962C8B-B14F-4D97-AF65-F5344CB8AC3E}">
        <p14:creationId xmlns:p14="http://schemas.microsoft.com/office/powerpoint/2010/main" val="41376316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Totally doable wellness space</a:t>
            </a:r>
            <a:br>
              <a:rPr lang="en-US" dirty="0" smtClean="0"/>
            </a:br>
            <a:r>
              <a:rPr lang="en-US" dirty="0" smtClean="0"/>
              <a:t>for your own wonder &amp; transformation</a:t>
            </a:r>
            <a:endParaRPr lang="en-US" dirty="0"/>
          </a:p>
        </p:txBody>
      </p:sp>
      <p:sp>
        <p:nvSpPr>
          <p:cNvPr id="3" name="Content Placeholder 2"/>
          <p:cNvSpPr>
            <a:spLocks noGrp="1"/>
          </p:cNvSpPr>
          <p:nvPr>
            <p:ph idx="1"/>
          </p:nvPr>
        </p:nvSpPr>
        <p:spPr>
          <a:xfrm>
            <a:off x="677334" y="2160589"/>
            <a:ext cx="8596668" cy="4539756"/>
          </a:xfrm>
        </p:spPr>
        <p:txBody>
          <a:bodyPr/>
          <a:lstStyle/>
          <a:p>
            <a:pPr marL="0" indent="0">
              <a:buNone/>
            </a:pPr>
            <a:r>
              <a:rPr lang="en-US" dirty="0" smtClean="0"/>
              <a:t>Sunny Spot</a:t>
            </a:r>
          </a:p>
          <a:p>
            <a:pPr marL="0" indent="0">
              <a:buNone/>
            </a:pPr>
            <a:r>
              <a:rPr lang="en-US" dirty="0" smtClean="0"/>
              <a:t>Chair</a:t>
            </a:r>
          </a:p>
          <a:p>
            <a:pPr marL="0" indent="0">
              <a:buNone/>
            </a:pPr>
            <a:r>
              <a:rPr lang="en-US" dirty="0" smtClean="0"/>
              <a:t>Side table</a:t>
            </a:r>
          </a:p>
          <a:p>
            <a:pPr marL="0" indent="0">
              <a:buNone/>
            </a:pPr>
            <a:r>
              <a:rPr lang="en-US" dirty="0" smtClean="0"/>
              <a:t>Planted Container Butterfly Banquet</a:t>
            </a:r>
          </a:p>
          <a:p>
            <a:pPr marL="0" indent="0">
              <a:buNone/>
            </a:pPr>
            <a:r>
              <a:rPr lang="en-US" dirty="0" smtClean="0"/>
              <a:t>Bird Bath</a:t>
            </a:r>
          </a:p>
          <a:p>
            <a:pPr marL="0" indent="0">
              <a:buNone/>
            </a:pPr>
            <a:r>
              <a:rPr lang="en-US" dirty="0" smtClean="0"/>
              <a:t>Butterfly watering station</a:t>
            </a:r>
          </a:p>
          <a:p>
            <a:pPr marL="0" indent="0">
              <a:buNone/>
            </a:pPr>
            <a:r>
              <a:rPr lang="en-US" dirty="0" smtClean="0"/>
              <a:t>Journal or good book or magazine (no smart phone)</a:t>
            </a:r>
          </a:p>
          <a:p>
            <a:pPr marL="0" indent="0">
              <a:buNone/>
            </a:pPr>
            <a:r>
              <a:rPr lang="en-US" dirty="0" smtClean="0"/>
              <a:t>Giant ice tea</a:t>
            </a:r>
          </a:p>
          <a:p>
            <a:pPr marL="0" indent="0">
              <a:buNone/>
            </a:pPr>
            <a:r>
              <a:rPr lang="en-US" dirty="0" smtClean="0"/>
              <a:t>Bowl of fruit, or cherry tomatoes, carrots, radishes, or  garden fresh salsa and corn chips, to snack on (you can get them at the farmers market if you didn’t grow them)</a:t>
            </a:r>
            <a:endParaRPr lang="en-US" dirty="0"/>
          </a:p>
        </p:txBody>
      </p:sp>
    </p:spTree>
    <p:extLst>
      <p:ext uri="{BB962C8B-B14F-4D97-AF65-F5344CB8AC3E}">
        <p14:creationId xmlns:p14="http://schemas.microsoft.com/office/powerpoint/2010/main" val="300482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CRAFT PROJECT:</a:t>
            </a:r>
            <a:br>
              <a:rPr lang="en-US" dirty="0" smtClean="0"/>
            </a:br>
            <a:r>
              <a:rPr lang="en-US" dirty="0" smtClean="0"/>
              <a:t>Butterfly Watering Station</a:t>
            </a:r>
            <a:endParaRPr lang="en-US" dirty="0"/>
          </a:p>
        </p:txBody>
      </p:sp>
      <p:sp>
        <p:nvSpPr>
          <p:cNvPr id="3" name="Content Placeholder 2"/>
          <p:cNvSpPr>
            <a:spLocks noGrp="1"/>
          </p:cNvSpPr>
          <p:nvPr>
            <p:ph idx="1"/>
          </p:nvPr>
        </p:nvSpPr>
        <p:spPr/>
        <p:txBody>
          <a:bodyPr/>
          <a:lstStyle/>
          <a:p>
            <a:pPr marL="0" indent="0">
              <a:buNone/>
            </a:pPr>
            <a:r>
              <a:rPr lang="en-US" dirty="0" smtClean="0"/>
              <a:t>Old dish (repurpose something you already have, go to a thrift store, dollar store)</a:t>
            </a:r>
          </a:p>
          <a:p>
            <a:pPr marL="0" indent="0">
              <a:buNone/>
            </a:pPr>
            <a:r>
              <a:rPr lang="en-US" dirty="0"/>
              <a:t> </a:t>
            </a:r>
            <a:r>
              <a:rPr lang="en-US" dirty="0" smtClean="0"/>
              <a:t> Use a shallow dish</a:t>
            </a:r>
          </a:p>
          <a:p>
            <a:pPr marL="0" indent="0">
              <a:buNone/>
            </a:pPr>
            <a:r>
              <a:rPr lang="en-US" dirty="0" smtClean="0"/>
              <a:t>E-6000 glue (my favorite)</a:t>
            </a:r>
          </a:p>
          <a:p>
            <a:pPr marL="0" indent="0">
              <a:buNone/>
            </a:pPr>
            <a:r>
              <a:rPr lang="en-US" dirty="0" smtClean="0"/>
              <a:t>Glass marbles, found rocks, those shells you keep bringing back from vacation</a:t>
            </a:r>
          </a:p>
          <a:p>
            <a:pPr marL="0" indent="0">
              <a:buNone/>
            </a:pPr>
            <a:r>
              <a:rPr lang="en-US" dirty="0"/>
              <a:t> </a:t>
            </a:r>
            <a:r>
              <a:rPr lang="en-US" dirty="0" smtClean="0"/>
              <a:t>  This is for the butterfly's to land on safely </a:t>
            </a:r>
          </a:p>
          <a:p>
            <a:pPr marL="0" indent="0">
              <a:buNone/>
            </a:pPr>
            <a:endParaRPr lang="en-US" dirty="0"/>
          </a:p>
          <a:p>
            <a:pPr marL="0" indent="0">
              <a:buNone/>
            </a:pPr>
            <a:r>
              <a:rPr lang="en-US" dirty="0" smtClean="0"/>
              <a:t>Glue the glass marbles to the dish</a:t>
            </a:r>
          </a:p>
          <a:p>
            <a:pPr marL="0" indent="0">
              <a:buNone/>
            </a:pPr>
            <a:r>
              <a:rPr lang="en-US" dirty="0" smtClean="0"/>
              <a:t>Add water</a:t>
            </a:r>
          </a:p>
          <a:p>
            <a:pPr marL="0" indent="0">
              <a:buNone/>
            </a:pPr>
            <a:r>
              <a:rPr lang="en-US" dirty="0" smtClean="0"/>
              <a:t>Feeling fancy? Add sliced oranges </a:t>
            </a:r>
          </a:p>
          <a:p>
            <a:pPr marL="0" indent="0">
              <a:buNone/>
            </a:pPr>
            <a:endParaRPr lang="en-US" dirty="0"/>
          </a:p>
        </p:txBody>
      </p:sp>
    </p:spTree>
    <p:extLst>
      <p:ext uri="{BB962C8B-B14F-4D97-AF65-F5344CB8AC3E}">
        <p14:creationId xmlns:p14="http://schemas.microsoft.com/office/powerpoint/2010/main" val="370915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a butterfly water dish from a repurposed plate…</a:t>
            </a:r>
            <a:endParaRPr lang="en-US" dirty="0"/>
          </a:p>
        </p:txBody>
      </p:sp>
      <p:pic>
        <p:nvPicPr>
          <p:cNvPr id="4" name="01795870433564912bcd2ede56b7da9bd35965ae1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5588" y="2160588"/>
            <a:ext cx="6900862" cy="3881437"/>
          </a:xfrm>
        </p:spPr>
      </p:pic>
    </p:spTree>
    <p:extLst>
      <p:ext uri="{BB962C8B-B14F-4D97-AF65-F5344CB8AC3E}">
        <p14:creationId xmlns:p14="http://schemas.microsoft.com/office/powerpoint/2010/main" val="4132036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Visit:</a:t>
            </a:r>
            <a:br>
              <a:rPr lang="en-US" dirty="0" smtClean="0"/>
            </a:br>
            <a:r>
              <a:rPr lang="en-US" dirty="0" smtClean="0"/>
              <a:t>southdakotamastergardener.com</a:t>
            </a:r>
            <a:endParaRPr lang="en-US" dirty="0"/>
          </a:p>
        </p:txBody>
      </p:sp>
      <p:sp>
        <p:nvSpPr>
          <p:cNvPr id="3" name="Content Placeholder 2"/>
          <p:cNvSpPr>
            <a:spLocks noGrp="1"/>
          </p:cNvSpPr>
          <p:nvPr>
            <p:ph sz="half" idx="1"/>
          </p:nvPr>
        </p:nvSpPr>
        <p:spPr/>
        <p:txBody>
          <a:bodyPr/>
          <a:lstStyle/>
          <a:p>
            <a:pPr marL="0" indent="0">
              <a:buNone/>
            </a:pPr>
            <a:r>
              <a:rPr lang="en-US" dirty="0" smtClean="0"/>
              <a:t>Facebook: South Dakota Gardener</a:t>
            </a:r>
          </a:p>
          <a:p>
            <a:pPr marL="0" indent="0">
              <a:buNone/>
            </a:pPr>
            <a:r>
              <a:rPr lang="en-US" dirty="0" smtClean="0"/>
              <a:t>Be sure to follow McCrory Gardens</a:t>
            </a:r>
          </a:p>
          <a:p>
            <a:pPr marL="0" indent="0">
              <a:buNone/>
            </a:pPr>
            <a:r>
              <a:rPr lang="en-US" dirty="0" smtClean="0"/>
              <a:t>3</a:t>
            </a:r>
            <a:r>
              <a:rPr lang="en-US" baseline="30000" dirty="0" smtClean="0"/>
              <a:t>rd</a:t>
            </a:r>
            <a:r>
              <a:rPr lang="en-US" dirty="0" smtClean="0"/>
              <a:t> Thursday at McCrory </a:t>
            </a:r>
          </a:p>
          <a:p>
            <a:pPr marL="0" indent="0">
              <a:buNone/>
            </a:pPr>
            <a:r>
              <a:rPr lang="en-US" dirty="0" smtClean="0"/>
              <a:t>I will be presenting my poisonous weeds presentation</a:t>
            </a:r>
          </a:p>
          <a:p>
            <a:pPr marL="0" indent="0">
              <a:buNone/>
            </a:pP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5240338" y="2642460"/>
            <a:ext cx="3881437" cy="2916105"/>
          </a:xfrm>
        </p:spPr>
      </p:pic>
    </p:spTree>
    <p:extLst>
      <p:ext uri="{BB962C8B-B14F-4D97-AF65-F5344CB8AC3E}">
        <p14:creationId xmlns:p14="http://schemas.microsoft.com/office/powerpoint/2010/main" val="11071154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7141</TotalTime>
  <Words>1396</Words>
  <Application>Microsoft Office PowerPoint</Application>
  <PresentationFormat>Widescreen</PresentationFormat>
  <Paragraphs>151</Paragraphs>
  <Slides>22</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Bradley Hand ITC</vt:lpstr>
      <vt:lpstr>Freestyle Script</vt:lpstr>
      <vt:lpstr>Trebuchet MS</vt:lpstr>
      <vt:lpstr>Wingdings 3</vt:lpstr>
      <vt:lpstr>Facet</vt:lpstr>
      <vt:lpstr>Togetherness, Wonder, Transformation Elaine Fritz, Master Gardener   Southdakotamastergardener.com Horticulture Therapy, Garden Education</vt:lpstr>
      <vt:lpstr>Head Over to: southdakotamastergardener.com Download the presentation.  It’s free.</vt:lpstr>
      <vt:lpstr>3 Easy Steps: Gardening With Special Needs Kids</vt:lpstr>
      <vt:lpstr>What is horticulture therapy?</vt:lpstr>
      <vt:lpstr>Settings</vt:lpstr>
      <vt:lpstr>Types</vt:lpstr>
      <vt:lpstr>Lets Look at Individual Education Plans (IEP/IFSP)</vt:lpstr>
      <vt:lpstr>GOALS</vt:lpstr>
      <vt:lpstr>Goals have to be S.M.A.R.T</vt:lpstr>
      <vt:lpstr>Goal #1: How does this relate to Horticulture Therapy? </vt:lpstr>
      <vt:lpstr>ACTIVITY:  GARDEN THEME SENSORY BIN</vt:lpstr>
      <vt:lpstr>This is a combination of real life objects and pretend</vt:lpstr>
      <vt:lpstr>As Skills increase you can transition to actual gardening materials:</vt:lpstr>
      <vt:lpstr>Gardening for Wellness Therapy </vt:lpstr>
      <vt:lpstr>Ann-Nancy’s Goal’s (This is what came out of their chat)</vt:lpstr>
      <vt:lpstr>Ann-Nancy’s Results: Togetherness, Wonder, Transformation</vt:lpstr>
      <vt:lpstr>Togetherness, Wonder, Transformation</vt:lpstr>
      <vt:lpstr>Meditation Garden: Your Own Wonder &amp; Transformation</vt:lpstr>
      <vt:lpstr>Totally doable wellness space for your own wonder &amp; transformation</vt:lpstr>
      <vt:lpstr>CRAFT PROJECT: Butterfly Watering Station</vt:lpstr>
      <vt:lpstr>How to make a butterfly water dish from a repurposed plate…</vt:lpstr>
      <vt:lpstr>Please Visit: southdakotamastergardener.com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Easy Steps: Gardening With Special Needs Kids</dc:title>
  <dc:creator>elaine fritz</dc:creator>
  <cp:lastModifiedBy>elaine fritz</cp:lastModifiedBy>
  <cp:revision>39</cp:revision>
  <dcterms:created xsi:type="dcterms:W3CDTF">2018-04-07T18:12:04Z</dcterms:created>
  <dcterms:modified xsi:type="dcterms:W3CDTF">2018-04-12T17:45:13Z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