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sldIdLst>
    <p:sldId id="256" r:id="rId3"/>
    <p:sldId id="258" r:id="rId4"/>
    <p:sldId id="260" r:id="rId5"/>
    <p:sldId id="261" r:id="rId6"/>
    <p:sldId id="262" r:id="rId7"/>
    <p:sldId id="278" r:id="rId8"/>
    <p:sldId id="279" r:id="rId9"/>
    <p:sldId id="263" r:id="rId10"/>
    <p:sldId id="281" r:id="rId11"/>
    <p:sldId id="282" r:id="rId12"/>
    <p:sldId id="283" r:id="rId13"/>
    <p:sldId id="264" r:id="rId14"/>
    <p:sldId id="266" r:id="rId15"/>
    <p:sldId id="268" r:id="rId16"/>
    <p:sldId id="269" r:id="rId17"/>
    <p:sldId id="276" r:id="rId18"/>
    <p:sldId id="270" r:id="rId19"/>
    <p:sldId id="271" r:id="rId20"/>
    <p:sldId id="272" r:id="rId21"/>
    <p:sldId id="277" r:id="rId22"/>
    <p:sldId id="284" r:id="rId23"/>
    <p:sldId id="265"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E2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4" autoAdjust="0"/>
  </p:normalViewPr>
  <p:slideViewPr>
    <p:cSldViewPr>
      <p:cViewPr varScale="1">
        <p:scale>
          <a:sx n="78" d="100"/>
          <a:sy n="78" d="100"/>
        </p:scale>
        <p:origin x="64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1066800"/>
            <a:ext cx="6934200" cy="1143000"/>
          </a:xfrm>
          <a:effectLst/>
        </p:spPr>
        <p:txBody>
          <a:bodyPr/>
          <a:lstStyle>
            <a:lvl1pPr>
              <a:defRPr b="0">
                <a:effectLst>
                  <a:outerShdw blurRad="38100" dist="38100" dir="2700000" algn="tl">
                    <a:srgbClr val="000000">
                      <a:alpha val="43137"/>
                    </a:srgbClr>
                  </a:outerShdw>
                </a:effectLst>
              </a:defRPr>
            </a:lvl1pPr>
          </a:lstStyle>
          <a:p>
            <a:pPr lvl="0"/>
            <a:r>
              <a:rPr lang="en-US" noProof="0" smtClean="0"/>
              <a:t>Click to edit Master title style</a:t>
            </a:r>
            <a:endParaRPr lang="en-US" noProof="0" dirty="0" smtClean="0"/>
          </a:p>
        </p:txBody>
      </p:sp>
      <p:sp>
        <p:nvSpPr>
          <p:cNvPr id="2051" name="Rectangle 3"/>
          <p:cNvSpPr>
            <a:spLocks noGrp="1" noChangeArrowheads="1"/>
          </p:cNvSpPr>
          <p:nvPr>
            <p:ph type="subTitle" idx="1"/>
          </p:nvPr>
        </p:nvSpPr>
        <p:spPr>
          <a:xfrm>
            <a:off x="609600" y="2438400"/>
            <a:ext cx="6400800" cy="1295400"/>
          </a:xfrm>
          <a:effectLst/>
        </p:spPr>
        <p:txBody>
          <a:bodyPr/>
          <a:lstStyle>
            <a:lvl1pPr marL="0" indent="0" algn="ctr">
              <a:buFontTx/>
              <a:buNone/>
              <a:defRPr b="1">
                <a:effectLst>
                  <a:outerShdw blurRad="38100" dist="38100" dir="2700000" algn="tl">
                    <a:srgbClr val="000000">
                      <a:alpha val="43137"/>
                    </a:srgbClr>
                  </a:outerShdw>
                </a:effectLst>
              </a:defRPr>
            </a:lvl1pPr>
          </a:lstStyle>
          <a:p>
            <a:pPr lvl="0"/>
            <a:r>
              <a:rPr lang="en-US" noProof="0" smtClean="0"/>
              <a:t>Click to edit Master subtitle style</a:t>
            </a:r>
            <a:endParaRPr lang="en-US" noProof="0" dirty="0" smtClean="0"/>
          </a:p>
        </p:txBody>
      </p:sp>
      <p:sp>
        <p:nvSpPr>
          <p:cNvPr id="2052" name="Rectangle 4"/>
          <p:cNvSpPr>
            <a:spLocks noGrp="1" noChangeArrowheads="1"/>
          </p:cNvSpPr>
          <p:nvPr>
            <p:ph type="dt" sz="half" idx="2"/>
          </p:nvPr>
        </p:nvSpPr>
        <p:spPr/>
        <p:txBody>
          <a:bodyPr/>
          <a:lstStyle>
            <a:lvl1pPr>
              <a:defRPr/>
            </a:lvl1pPr>
          </a:lstStyle>
          <a:p>
            <a:endParaRPr lang="en-US" dirty="0"/>
          </a:p>
        </p:txBody>
      </p:sp>
      <p:sp>
        <p:nvSpPr>
          <p:cNvPr id="2053" name="Rectangle 5"/>
          <p:cNvSpPr>
            <a:spLocks noGrp="1" noChangeArrowheads="1"/>
          </p:cNvSpPr>
          <p:nvPr>
            <p:ph type="ftr" sz="quarter" idx="3"/>
          </p:nvPr>
        </p:nvSpPr>
        <p:spPr/>
        <p:txBody>
          <a:bodyPr/>
          <a:lstStyle>
            <a:lvl1pPr>
              <a:defRPr/>
            </a:lvl1pPr>
          </a:lstStyle>
          <a:p>
            <a:endParaRPr lang="en-US" dirty="0"/>
          </a:p>
        </p:txBody>
      </p:sp>
      <p:sp>
        <p:nvSpPr>
          <p:cNvPr id="2054" name="Rectangle 6"/>
          <p:cNvSpPr>
            <a:spLocks noGrp="1" noChangeArrowheads="1"/>
          </p:cNvSpPr>
          <p:nvPr>
            <p:ph type="sldNum" sz="quarter" idx="4"/>
          </p:nvPr>
        </p:nvSpPr>
        <p:spPr/>
        <p:txBody>
          <a:bodyPr/>
          <a:lstStyle>
            <a:lvl1pPr>
              <a:defRPr/>
            </a:lvl1pPr>
          </a:lstStyle>
          <a:p>
            <a:fld id="{AAC1F3A5-6328-4FB2-B3AA-3E75E4A27087}" type="slidenum">
              <a:rPr lang="en-US"/>
              <a:pPr/>
              <a:t>‹#›</a:t>
            </a:fld>
            <a:endParaRPr lang="en-US" dirty="0"/>
          </a:p>
        </p:txBody>
      </p:sp>
      <p:pic>
        <p:nvPicPr>
          <p:cNvPr id="2058" name="Picture 10" descr="pl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286000"/>
            <a:ext cx="4240213" cy="4746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7879D6A-A49E-401E-B625-4666FF2EA3F3}" type="slidenum">
              <a:rPr lang="en-US"/>
              <a:pPr/>
              <a:t>‹#›</a:t>
            </a:fld>
            <a:endParaRPr lang="en-US" dirty="0"/>
          </a:p>
        </p:txBody>
      </p:sp>
    </p:spTree>
    <p:extLst>
      <p:ext uri="{BB962C8B-B14F-4D97-AF65-F5344CB8AC3E}">
        <p14:creationId xmlns:p14="http://schemas.microsoft.com/office/powerpoint/2010/main" val="4056859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D6B6CE24-4802-4D54-95B4-BA344B65EA85}" type="slidenum">
              <a:rPr lang="en-US"/>
              <a:pPr/>
              <a:t>‹#›</a:t>
            </a:fld>
            <a:endParaRPr lang="en-US" dirty="0"/>
          </a:p>
        </p:txBody>
      </p:sp>
    </p:spTree>
    <p:extLst>
      <p:ext uri="{BB962C8B-B14F-4D97-AF65-F5344CB8AC3E}">
        <p14:creationId xmlns:p14="http://schemas.microsoft.com/office/powerpoint/2010/main" val="1133122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A110DBC1-E759-4966-8107-C4FA0C63EC49}" type="slidenum">
              <a:rPr lang="en-US"/>
              <a:pPr/>
              <a:t>‹#›</a:t>
            </a:fld>
            <a:endParaRPr lang="en-US" dirty="0"/>
          </a:p>
        </p:txBody>
      </p:sp>
    </p:spTree>
    <p:extLst>
      <p:ext uri="{BB962C8B-B14F-4D97-AF65-F5344CB8AC3E}">
        <p14:creationId xmlns:p14="http://schemas.microsoft.com/office/powerpoint/2010/main" val="210069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237E1477-A04E-4867-BCD2-FFC1258259CF}" type="slidenum">
              <a:rPr lang="en-US"/>
              <a:pPr/>
              <a:t>‹#›</a:t>
            </a:fld>
            <a:endParaRPr lang="en-US" dirty="0"/>
          </a:p>
        </p:txBody>
      </p:sp>
    </p:spTree>
    <p:extLst>
      <p:ext uri="{BB962C8B-B14F-4D97-AF65-F5344CB8AC3E}">
        <p14:creationId xmlns:p14="http://schemas.microsoft.com/office/powerpoint/2010/main" val="3616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2A0436A-392B-4C7E-94FD-D88168581C31}" type="slidenum">
              <a:rPr lang="en-US"/>
              <a:pPr/>
              <a:t>‹#›</a:t>
            </a:fld>
            <a:endParaRPr lang="en-US" dirty="0"/>
          </a:p>
        </p:txBody>
      </p:sp>
    </p:spTree>
    <p:extLst>
      <p:ext uri="{BB962C8B-B14F-4D97-AF65-F5344CB8AC3E}">
        <p14:creationId xmlns:p14="http://schemas.microsoft.com/office/powerpoint/2010/main" val="3885491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FB0F960D-7E0F-4A16-8181-649AAE80A3EC}" type="slidenum">
              <a:rPr lang="en-US"/>
              <a:pPr/>
              <a:t>‹#›</a:t>
            </a:fld>
            <a:endParaRPr lang="en-US" dirty="0"/>
          </a:p>
        </p:txBody>
      </p:sp>
    </p:spTree>
    <p:extLst>
      <p:ext uri="{BB962C8B-B14F-4D97-AF65-F5344CB8AC3E}">
        <p14:creationId xmlns:p14="http://schemas.microsoft.com/office/powerpoint/2010/main" val="1908619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75214007-DB48-4964-A027-83B2317A78A8}" type="slidenum">
              <a:rPr lang="en-US"/>
              <a:pPr/>
              <a:t>‹#›</a:t>
            </a:fld>
            <a:endParaRPr lang="en-US" dirty="0"/>
          </a:p>
        </p:txBody>
      </p:sp>
    </p:spTree>
    <p:extLst>
      <p:ext uri="{BB962C8B-B14F-4D97-AF65-F5344CB8AC3E}">
        <p14:creationId xmlns:p14="http://schemas.microsoft.com/office/powerpoint/2010/main" val="11313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10F591E4-4E99-4491-AC09-2C216BD35079}" type="slidenum">
              <a:rPr lang="en-US"/>
              <a:pPr/>
              <a:t>‹#›</a:t>
            </a:fld>
            <a:endParaRPr lang="en-US" dirty="0"/>
          </a:p>
        </p:txBody>
      </p:sp>
    </p:spTree>
    <p:extLst>
      <p:ext uri="{BB962C8B-B14F-4D97-AF65-F5344CB8AC3E}">
        <p14:creationId xmlns:p14="http://schemas.microsoft.com/office/powerpoint/2010/main" val="2427168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F538D47-1DE6-4025-B5E8-37EAC36F8DD2}" type="slidenum">
              <a:rPr lang="en-US"/>
              <a:pPr/>
              <a:t>‹#›</a:t>
            </a:fld>
            <a:endParaRPr lang="en-US" dirty="0"/>
          </a:p>
        </p:txBody>
      </p:sp>
    </p:spTree>
    <p:extLst>
      <p:ext uri="{BB962C8B-B14F-4D97-AF65-F5344CB8AC3E}">
        <p14:creationId xmlns:p14="http://schemas.microsoft.com/office/powerpoint/2010/main" val="1826793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28E6FC9-29BD-43D4-BEFA-BD4B84EAB2FB}" type="slidenum">
              <a:rPr lang="en-US"/>
              <a:pPr/>
              <a:t>‹#›</a:t>
            </a:fld>
            <a:endParaRPr lang="en-US" dirty="0"/>
          </a:p>
        </p:txBody>
      </p:sp>
    </p:spTree>
    <p:extLst>
      <p:ext uri="{BB962C8B-B14F-4D97-AF65-F5344CB8AC3E}">
        <p14:creationId xmlns:p14="http://schemas.microsoft.com/office/powerpoint/2010/main" val="3969485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fld id="{9B828C93-AB5E-45D6-9584-70B4815E109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000" b="1">
          <a:solidFill>
            <a:schemeClr val="tx2"/>
          </a:solidFill>
          <a:latin typeface="+mj-lt"/>
          <a:ea typeface="+mj-ea"/>
          <a:cs typeface="+mj-cs"/>
        </a:defRPr>
      </a:lvl1pPr>
      <a:lvl2pPr algn="ctr" rtl="0" eaLnBrk="1" fontAlgn="base" hangingPunct="1">
        <a:spcBef>
          <a:spcPct val="0"/>
        </a:spcBef>
        <a:spcAft>
          <a:spcPct val="0"/>
        </a:spcAft>
        <a:defRPr sz="4000" b="1">
          <a:solidFill>
            <a:schemeClr val="tx2"/>
          </a:solidFill>
          <a:latin typeface="Verdana" pitchFamily="34" charset="0"/>
        </a:defRPr>
      </a:lvl2pPr>
      <a:lvl3pPr algn="ctr" rtl="0" eaLnBrk="1" fontAlgn="base" hangingPunct="1">
        <a:spcBef>
          <a:spcPct val="0"/>
        </a:spcBef>
        <a:spcAft>
          <a:spcPct val="0"/>
        </a:spcAft>
        <a:defRPr sz="4000" b="1">
          <a:solidFill>
            <a:schemeClr val="tx2"/>
          </a:solidFill>
          <a:latin typeface="Verdana" pitchFamily="34" charset="0"/>
        </a:defRPr>
      </a:lvl3pPr>
      <a:lvl4pPr algn="ctr" rtl="0" eaLnBrk="1" fontAlgn="base" hangingPunct="1">
        <a:spcBef>
          <a:spcPct val="0"/>
        </a:spcBef>
        <a:spcAft>
          <a:spcPct val="0"/>
        </a:spcAft>
        <a:defRPr sz="4000" b="1">
          <a:solidFill>
            <a:schemeClr val="tx2"/>
          </a:solidFill>
          <a:latin typeface="Verdana" pitchFamily="34" charset="0"/>
        </a:defRPr>
      </a:lvl4pPr>
      <a:lvl5pPr algn="ctr" rtl="0" eaLnBrk="1" fontAlgn="base" hangingPunct="1">
        <a:spcBef>
          <a:spcPct val="0"/>
        </a:spcBef>
        <a:spcAft>
          <a:spcPct val="0"/>
        </a:spcAft>
        <a:defRPr sz="4000" b="1">
          <a:solidFill>
            <a:schemeClr val="tx2"/>
          </a:solidFill>
          <a:latin typeface="Verdana" pitchFamily="34" charset="0"/>
        </a:defRPr>
      </a:lvl5pPr>
      <a:lvl6pPr marL="457200" algn="ctr" rtl="0" eaLnBrk="1" fontAlgn="base" hangingPunct="1">
        <a:spcBef>
          <a:spcPct val="0"/>
        </a:spcBef>
        <a:spcAft>
          <a:spcPct val="0"/>
        </a:spcAft>
        <a:defRPr sz="4000" b="1">
          <a:solidFill>
            <a:schemeClr val="tx2"/>
          </a:solidFill>
          <a:latin typeface="Verdana" pitchFamily="34" charset="0"/>
        </a:defRPr>
      </a:lvl6pPr>
      <a:lvl7pPr marL="914400" algn="ctr" rtl="0" eaLnBrk="1" fontAlgn="base" hangingPunct="1">
        <a:spcBef>
          <a:spcPct val="0"/>
        </a:spcBef>
        <a:spcAft>
          <a:spcPct val="0"/>
        </a:spcAft>
        <a:defRPr sz="4000" b="1">
          <a:solidFill>
            <a:schemeClr val="tx2"/>
          </a:solidFill>
          <a:latin typeface="Verdana" pitchFamily="34" charset="0"/>
        </a:defRPr>
      </a:lvl7pPr>
      <a:lvl8pPr marL="1371600" algn="ctr" rtl="0" eaLnBrk="1" fontAlgn="base" hangingPunct="1">
        <a:spcBef>
          <a:spcPct val="0"/>
        </a:spcBef>
        <a:spcAft>
          <a:spcPct val="0"/>
        </a:spcAft>
        <a:defRPr sz="4000" b="1">
          <a:solidFill>
            <a:schemeClr val="tx2"/>
          </a:solidFill>
          <a:latin typeface="Verdana" pitchFamily="34" charset="0"/>
        </a:defRPr>
      </a:lvl8pPr>
      <a:lvl9pPr marL="1828800" algn="ctr" rtl="0" eaLnBrk="1" fontAlgn="base" hangingPunct="1">
        <a:spcBef>
          <a:spcPct val="0"/>
        </a:spcBef>
        <a:spcAft>
          <a:spcPct val="0"/>
        </a:spcAft>
        <a:defRPr sz="40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Elaine Fritz, Master Gardener</a:t>
            </a:r>
            <a:endParaRPr lang="en-US" dirty="0"/>
          </a:p>
        </p:txBody>
      </p:sp>
      <p:sp>
        <p:nvSpPr>
          <p:cNvPr id="3" name="Subtitle 2"/>
          <p:cNvSpPr>
            <a:spLocks noGrp="1"/>
          </p:cNvSpPr>
          <p:nvPr>
            <p:ph type="subTitle" idx="1"/>
          </p:nvPr>
        </p:nvSpPr>
        <p:spPr/>
        <p:txBody>
          <a:bodyPr/>
          <a:lstStyle/>
          <a:p>
            <a:r>
              <a:rPr lang="en-US" dirty="0" smtClean="0"/>
              <a:t>Poisonous Plants of Sertoma Park</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335747" y="3912653"/>
            <a:ext cx="3276600" cy="2461694"/>
          </a:xfrm>
          <a:prstGeom prst="rect">
            <a:avLst/>
          </a:prstGeom>
        </p:spPr>
      </p:pic>
    </p:spTree>
    <p:extLst>
      <p:ext uri="{BB962C8B-B14F-4D97-AF65-F5344CB8AC3E}">
        <p14:creationId xmlns:p14="http://schemas.microsoft.com/office/powerpoint/2010/main" val="2653905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POISONIOUS PLANT LEARNING OUTCOMES</a:t>
            </a:r>
            <a:endParaRPr lang="en-US" dirty="0"/>
          </a:p>
        </p:txBody>
      </p:sp>
      <p:sp>
        <p:nvSpPr>
          <p:cNvPr id="3" name="Subtitle 2"/>
          <p:cNvSpPr>
            <a:spLocks noGrp="1"/>
          </p:cNvSpPr>
          <p:nvPr>
            <p:ph type="subTitle" idx="1"/>
          </p:nvPr>
        </p:nvSpPr>
        <p:spPr>
          <a:xfrm>
            <a:off x="609600" y="2438400"/>
            <a:ext cx="6781800" cy="3505200"/>
          </a:xfrm>
        </p:spPr>
        <p:txBody>
          <a:bodyPr/>
          <a:lstStyle/>
          <a:p>
            <a:r>
              <a:rPr lang="en-US" dirty="0" smtClean="0"/>
              <a:t>BIODIVERSITY</a:t>
            </a:r>
          </a:p>
          <a:p>
            <a:r>
              <a:rPr lang="en-US" dirty="0" smtClean="0"/>
              <a:t>HISTORY OF WEEDS</a:t>
            </a:r>
          </a:p>
          <a:p>
            <a:r>
              <a:rPr lang="en-US" dirty="0" smtClean="0"/>
              <a:t>SAFETY WITH WEEDS</a:t>
            </a:r>
          </a:p>
          <a:p>
            <a:r>
              <a:rPr lang="en-US" dirty="0" smtClean="0"/>
              <a:t>COMMON POISIONIOUS WEEDS</a:t>
            </a:r>
          </a:p>
          <a:p>
            <a:r>
              <a:rPr lang="en-US" dirty="0" smtClean="0"/>
              <a:t>HIKING</a:t>
            </a:r>
            <a:endParaRPr lang="en-US" dirty="0"/>
          </a:p>
        </p:txBody>
      </p:sp>
    </p:spTree>
    <p:extLst>
      <p:ext uri="{BB962C8B-B14F-4D97-AF65-F5344CB8AC3E}">
        <p14:creationId xmlns:p14="http://schemas.microsoft.com/office/powerpoint/2010/main" val="40509863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BIODIVERSITY of </a:t>
            </a:r>
            <a:r>
              <a:rPr lang="en-US" sz="3200" dirty="0" smtClean="0"/>
              <a:t>Indigenous and naturalized weeds</a:t>
            </a:r>
            <a:endParaRPr lang="en-US" sz="3200" dirty="0"/>
          </a:p>
        </p:txBody>
      </p:sp>
      <p:sp>
        <p:nvSpPr>
          <p:cNvPr id="3" name="Content Placeholder 2"/>
          <p:cNvSpPr>
            <a:spLocks noGrp="1"/>
          </p:cNvSpPr>
          <p:nvPr>
            <p:ph idx="1"/>
          </p:nvPr>
        </p:nvSpPr>
        <p:spPr/>
        <p:txBody>
          <a:bodyPr/>
          <a:lstStyle/>
          <a:p>
            <a:pPr marL="0" indent="0">
              <a:buNone/>
            </a:pPr>
            <a:r>
              <a:rPr lang="en-US" dirty="0" smtClean="0"/>
              <a:t>Biodiversity, the variety and variability of life here in our tallgrass prairie, riparian areas, flood plain forests. Variability between species, and ecosystems. It is a measure of the variety of organisms present in different ecosystems.  It is the food, shelter and water available</a:t>
            </a:r>
            <a:endParaRPr lang="en-US" dirty="0"/>
          </a:p>
        </p:txBody>
      </p:sp>
    </p:spTree>
    <p:extLst>
      <p:ext uri="{BB962C8B-B14F-4D97-AF65-F5344CB8AC3E}">
        <p14:creationId xmlns:p14="http://schemas.microsoft.com/office/powerpoint/2010/main" val="3022115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WEEDS</a:t>
            </a:r>
            <a:endParaRPr lang="en-US" dirty="0"/>
          </a:p>
        </p:txBody>
      </p:sp>
      <p:sp>
        <p:nvSpPr>
          <p:cNvPr id="3" name="Content Placeholder 2"/>
          <p:cNvSpPr>
            <a:spLocks noGrp="1"/>
          </p:cNvSpPr>
          <p:nvPr>
            <p:ph idx="1"/>
          </p:nvPr>
        </p:nvSpPr>
        <p:spPr/>
        <p:txBody>
          <a:bodyPr/>
          <a:lstStyle/>
          <a:p>
            <a:pPr marL="0" indent="0">
              <a:buNone/>
            </a:pPr>
            <a:r>
              <a:rPr lang="en-US" sz="2400" dirty="0" smtClean="0"/>
              <a:t>The nature of the habitat and its disturbances will effect or even determine which types of plant communities become dominant.  Weeds adapt to naturally occurring disturbed environments, like shifting soil, flood plains, river banks.</a:t>
            </a:r>
          </a:p>
          <a:p>
            <a:pPr marL="0" indent="0">
              <a:buNone/>
            </a:pPr>
            <a:r>
              <a:rPr lang="en-US" sz="2400" dirty="0" smtClean="0"/>
              <a:t>They common have soil seed banks that persist in the soil for years.</a:t>
            </a:r>
          </a:p>
          <a:p>
            <a:pPr marL="0" indent="0">
              <a:buNone/>
            </a:pPr>
            <a:endParaRPr lang="en-US" dirty="0"/>
          </a:p>
        </p:txBody>
      </p:sp>
    </p:spTree>
    <p:extLst>
      <p:ext uri="{BB962C8B-B14F-4D97-AF65-F5344CB8AC3E}">
        <p14:creationId xmlns:p14="http://schemas.microsoft.com/office/powerpoint/2010/main" val="3617355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 ECOLOGY</a:t>
            </a:r>
            <a:endParaRPr lang="en-US" dirty="0"/>
          </a:p>
        </p:txBody>
      </p:sp>
      <p:sp>
        <p:nvSpPr>
          <p:cNvPr id="3" name="Content Placeholder 2"/>
          <p:cNvSpPr>
            <a:spLocks noGrp="1"/>
          </p:cNvSpPr>
          <p:nvPr>
            <p:ph idx="1"/>
          </p:nvPr>
        </p:nvSpPr>
        <p:spPr/>
        <p:txBody>
          <a:bodyPr/>
          <a:lstStyle/>
          <a:p>
            <a:pPr marL="0" indent="0">
              <a:buNone/>
            </a:pPr>
            <a:r>
              <a:rPr lang="en-US" dirty="0" smtClean="0"/>
              <a:t>I speak of the relationship between</a:t>
            </a:r>
          </a:p>
          <a:p>
            <a:pPr marL="0" indent="0">
              <a:buNone/>
            </a:pPr>
            <a:r>
              <a:rPr lang="en-US" dirty="0" smtClean="0"/>
              <a:t>PLANT</a:t>
            </a:r>
          </a:p>
          <a:p>
            <a:pPr marL="0" indent="0">
              <a:buNone/>
            </a:pPr>
            <a:r>
              <a:rPr lang="en-US" dirty="0" smtClean="0"/>
              <a:t>PLACE</a:t>
            </a:r>
          </a:p>
          <a:p>
            <a:pPr marL="0" indent="0">
              <a:buNone/>
            </a:pPr>
            <a:r>
              <a:rPr lang="en-US" dirty="0" smtClean="0"/>
              <a:t>PERCEPTION</a:t>
            </a:r>
            <a:endParaRPr lang="en-US" dirty="0"/>
          </a:p>
        </p:txBody>
      </p:sp>
    </p:spTree>
    <p:extLst>
      <p:ext uri="{BB962C8B-B14F-4D97-AF65-F5344CB8AC3E}">
        <p14:creationId xmlns:p14="http://schemas.microsoft.com/office/powerpoint/2010/main" val="405083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WEEDS</a:t>
            </a:r>
            <a:endParaRPr lang="en-US" dirty="0"/>
          </a:p>
        </p:txBody>
      </p:sp>
      <p:sp>
        <p:nvSpPr>
          <p:cNvPr id="3" name="Content Placeholder 2"/>
          <p:cNvSpPr>
            <a:spLocks noGrp="1"/>
          </p:cNvSpPr>
          <p:nvPr>
            <p:ph idx="1"/>
          </p:nvPr>
        </p:nvSpPr>
        <p:spPr>
          <a:xfrm>
            <a:off x="685800" y="1524000"/>
            <a:ext cx="7772400" cy="4114800"/>
          </a:xfrm>
        </p:spPr>
        <p:txBody>
          <a:bodyPr/>
          <a:lstStyle/>
          <a:p>
            <a:r>
              <a:rPr lang="en-US" dirty="0" smtClean="0"/>
              <a:t>Native weeds were present in North America before Europeans came</a:t>
            </a:r>
          </a:p>
          <a:p>
            <a:r>
              <a:rPr lang="en-US" dirty="0" smtClean="0"/>
              <a:t>Introduced plants were brought from other countries. Some of these become troublesome.</a:t>
            </a:r>
          </a:p>
          <a:p>
            <a:r>
              <a:rPr lang="en-US" dirty="0" smtClean="0"/>
              <a:t>Although we call them weeds, rarely is a species completely worthless</a:t>
            </a:r>
            <a:endParaRPr lang="en-US" dirty="0"/>
          </a:p>
        </p:txBody>
      </p:sp>
    </p:spTree>
    <p:extLst>
      <p:ext uri="{BB962C8B-B14F-4D97-AF65-F5344CB8AC3E}">
        <p14:creationId xmlns:p14="http://schemas.microsoft.com/office/powerpoint/2010/main" val="5600185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WEEDS ARE:</a:t>
            </a:r>
            <a:endParaRPr lang="en-US" dirty="0"/>
          </a:p>
        </p:txBody>
      </p:sp>
      <p:sp>
        <p:nvSpPr>
          <p:cNvPr id="3" name="Content Placeholder 2"/>
          <p:cNvSpPr>
            <a:spLocks noGrp="1"/>
          </p:cNvSpPr>
          <p:nvPr>
            <p:ph idx="1"/>
          </p:nvPr>
        </p:nvSpPr>
        <p:spPr/>
        <p:txBody>
          <a:bodyPr/>
          <a:lstStyle/>
          <a:p>
            <a:r>
              <a:rPr lang="en-US" sz="2400" dirty="0" smtClean="0"/>
              <a:t>Important to pheasants, and other wildlife</a:t>
            </a:r>
          </a:p>
          <a:p>
            <a:r>
              <a:rPr lang="en-US" sz="2400" dirty="0" smtClean="0"/>
              <a:t>Important for pollinators like bees</a:t>
            </a:r>
          </a:p>
          <a:p>
            <a:r>
              <a:rPr lang="en-US" sz="2400" dirty="0" smtClean="0"/>
              <a:t>Diversity furnishes year round benefits for wildlife, food, cover, nesting habitat</a:t>
            </a:r>
          </a:p>
          <a:p>
            <a:r>
              <a:rPr lang="en-US" sz="2400" dirty="0" smtClean="0"/>
              <a:t>Attract insects that feed other wildlife</a:t>
            </a:r>
            <a:endParaRPr lang="en-US" sz="2400" dirty="0"/>
          </a:p>
        </p:txBody>
      </p:sp>
    </p:spTree>
    <p:extLst>
      <p:ext uri="{BB962C8B-B14F-4D97-AF65-F5344CB8AC3E}">
        <p14:creationId xmlns:p14="http://schemas.microsoft.com/office/powerpoint/2010/main" val="1227177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FOOD SOURCE, MEDICINE, POLLINATORS, erosion control or improve soil fertility</a:t>
            </a:r>
            <a:endParaRPr lang="en-US" sz="2400" dirty="0"/>
          </a:p>
        </p:txBody>
      </p:sp>
      <p:sp>
        <p:nvSpPr>
          <p:cNvPr id="3" name="Text Placeholder 2"/>
          <p:cNvSpPr>
            <a:spLocks noGrp="1"/>
          </p:cNvSpPr>
          <p:nvPr>
            <p:ph type="body" idx="1"/>
          </p:nvPr>
        </p:nvSpPr>
        <p:spPr/>
        <p:txBody>
          <a:bodyPr/>
          <a:lstStyle/>
          <a:p>
            <a:r>
              <a:rPr lang="en-US" dirty="0" smtClean="0"/>
              <a:t>MANY WEEDS ARE BENIFICIAL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893689" y="1049911"/>
            <a:ext cx="3522490" cy="2641867"/>
          </a:xfrm>
          <a:prstGeom prst="rect">
            <a:avLst/>
          </a:prstGeom>
        </p:spPr>
      </p:pic>
    </p:spTree>
    <p:extLst>
      <p:ext uri="{BB962C8B-B14F-4D97-AF65-F5344CB8AC3E}">
        <p14:creationId xmlns:p14="http://schemas.microsoft.com/office/powerpoint/2010/main" val="4375760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Toxic Weeds:</a:t>
            </a:r>
            <a:endParaRPr lang="en-US" dirty="0"/>
          </a:p>
        </p:txBody>
      </p:sp>
      <p:sp>
        <p:nvSpPr>
          <p:cNvPr id="3" name="Content Placeholder 2"/>
          <p:cNvSpPr>
            <a:spLocks noGrp="1"/>
          </p:cNvSpPr>
          <p:nvPr>
            <p:ph idx="1"/>
          </p:nvPr>
        </p:nvSpPr>
        <p:spPr/>
        <p:txBody>
          <a:bodyPr/>
          <a:lstStyle/>
          <a:p>
            <a:pPr marL="0" indent="0">
              <a:buNone/>
            </a:pPr>
            <a:r>
              <a:rPr lang="en-US" dirty="0" smtClean="0"/>
              <a:t>Although irritating to humans, native plants benefit wildlife by providing food sources for birds, small animals, and large browsers.</a:t>
            </a:r>
            <a:endParaRPr lang="en-US" dirty="0"/>
          </a:p>
        </p:txBody>
      </p:sp>
    </p:spTree>
    <p:extLst>
      <p:ext uri="{BB962C8B-B14F-4D97-AF65-F5344CB8AC3E}">
        <p14:creationId xmlns:p14="http://schemas.microsoft.com/office/powerpoint/2010/main" val="31030638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a:t>
            </a:r>
            <a:r>
              <a:rPr lang="en-US" sz="2800" dirty="0" smtClean="0"/>
              <a:t>WITH</a:t>
            </a:r>
            <a:r>
              <a:rPr lang="en-US" dirty="0" smtClean="0"/>
              <a:t> PLANTS</a:t>
            </a:r>
            <a:endParaRPr lang="en-US"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685800" y="2608888"/>
            <a:ext cx="3810000" cy="2859424"/>
          </a:xfrm>
        </p:spPr>
      </p:pic>
      <p:sp>
        <p:nvSpPr>
          <p:cNvPr id="3" name="Content Placeholder 2"/>
          <p:cNvSpPr>
            <a:spLocks noGrp="1"/>
          </p:cNvSpPr>
          <p:nvPr>
            <p:ph sz="half" idx="2"/>
          </p:nvPr>
        </p:nvSpPr>
        <p:spPr/>
        <p:txBody>
          <a:bodyPr/>
          <a:lstStyle/>
          <a:p>
            <a:r>
              <a:rPr lang="en-US" sz="1800" dirty="0" smtClean="0"/>
              <a:t>Avoid skin contact with toxic sap by:</a:t>
            </a:r>
          </a:p>
          <a:p>
            <a:r>
              <a:rPr lang="en-US" sz="1800" dirty="0" smtClean="0"/>
              <a:t>wearing gloves</a:t>
            </a:r>
          </a:p>
          <a:p>
            <a:r>
              <a:rPr lang="en-US" sz="1800" dirty="0" smtClean="0"/>
              <a:t> long sleeves, </a:t>
            </a:r>
          </a:p>
          <a:p>
            <a:r>
              <a:rPr lang="en-US" sz="1800" dirty="0" smtClean="0"/>
              <a:t>pants,</a:t>
            </a:r>
          </a:p>
          <a:p>
            <a:r>
              <a:rPr lang="en-US" sz="1800" dirty="0" smtClean="0"/>
              <a:t> sturdy shoe with socks</a:t>
            </a:r>
          </a:p>
          <a:p>
            <a:r>
              <a:rPr lang="en-US" sz="1800" dirty="0" smtClean="0"/>
              <a:t>Do not eat unknown plants</a:t>
            </a:r>
            <a:endParaRPr lang="en-US" sz="1800" dirty="0"/>
          </a:p>
        </p:txBody>
      </p:sp>
    </p:spTree>
    <p:extLst>
      <p:ext uri="{BB962C8B-B14F-4D97-AF65-F5344CB8AC3E}">
        <p14:creationId xmlns:p14="http://schemas.microsoft.com/office/powerpoint/2010/main" val="1451075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Plant Poisonous or Toxic?</a:t>
            </a:r>
            <a:endParaRPr lang="en-US" dirty="0"/>
          </a:p>
        </p:txBody>
      </p:sp>
      <p:sp>
        <p:nvSpPr>
          <p:cNvPr id="3" name="Content Placeholder 2"/>
          <p:cNvSpPr>
            <a:spLocks noGrp="1"/>
          </p:cNvSpPr>
          <p:nvPr>
            <p:ph idx="1"/>
          </p:nvPr>
        </p:nvSpPr>
        <p:spPr/>
        <p:txBody>
          <a:bodyPr/>
          <a:lstStyle/>
          <a:p>
            <a:r>
              <a:rPr lang="en-US" dirty="0" smtClean="0"/>
              <a:t>Contact-irritation of the skin</a:t>
            </a:r>
          </a:p>
          <a:p>
            <a:r>
              <a:rPr lang="en-US" dirty="0" smtClean="0"/>
              <a:t>Ingestion-Eaten to be toxic</a:t>
            </a:r>
          </a:p>
          <a:p>
            <a:pPr lvl="1"/>
            <a:r>
              <a:rPr lang="en-US" dirty="0" smtClean="0"/>
              <a:t>Type of Toxin</a:t>
            </a:r>
          </a:p>
          <a:p>
            <a:pPr lvl="1"/>
            <a:r>
              <a:rPr lang="en-US" dirty="0" smtClean="0"/>
              <a:t>Amount </a:t>
            </a:r>
            <a:r>
              <a:rPr lang="en-US" dirty="0" smtClean="0"/>
              <a:t>Ingested</a:t>
            </a:r>
            <a:endParaRPr lang="en-US" dirty="0"/>
          </a:p>
          <a:p>
            <a:pPr lvl="1">
              <a:buFont typeface="Wingdings" panose="05000000000000000000" pitchFamily="2" charset="2"/>
              <a:buChar char="v"/>
            </a:pPr>
            <a:r>
              <a:rPr lang="en-US" dirty="0" smtClean="0"/>
              <a:t> Sometimes light exposure </a:t>
            </a:r>
            <a:endParaRPr lang="en-US" dirty="0"/>
          </a:p>
          <a:p>
            <a:pPr marL="457200" lvl="1" indent="0">
              <a:buNone/>
            </a:pPr>
            <a:r>
              <a:rPr lang="en-US" dirty="0" smtClean="0"/>
              <a:t>Actual toxicity can depend on locality, age of plant, and various environmental factors</a:t>
            </a:r>
          </a:p>
        </p:txBody>
      </p:sp>
    </p:spTree>
    <p:extLst>
      <p:ext uri="{BB962C8B-B14F-4D97-AF65-F5344CB8AC3E}">
        <p14:creationId xmlns:p14="http://schemas.microsoft.com/office/powerpoint/2010/main" val="1510662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POISIONIOUS PLANTS</a:t>
            </a:r>
            <a:endParaRPr lang="en-US" dirty="0"/>
          </a:p>
        </p:txBody>
      </p:sp>
      <p:sp>
        <p:nvSpPr>
          <p:cNvPr id="3" name="Content Placeholder 2"/>
          <p:cNvSpPr>
            <a:spLocks noGrp="1"/>
          </p:cNvSpPr>
          <p:nvPr>
            <p:ph idx="1"/>
          </p:nvPr>
        </p:nvSpPr>
        <p:spPr/>
        <p:txBody>
          <a:bodyPr/>
          <a:lstStyle/>
          <a:p>
            <a:r>
              <a:rPr lang="en-US" sz="2000" dirty="0" smtClean="0"/>
              <a:t>Poisonous Hemlock</a:t>
            </a:r>
          </a:p>
          <a:p>
            <a:r>
              <a:rPr lang="en-US" sz="2000" dirty="0" smtClean="0"/>
              <a:t>Stinging Nettles</a:t>
            </a:r>
          </a:p>
          <a:p>
            <a:r>
              <a:rPr lang="en-US" sz="2000" dirty="0" smtClean="0"/>
              <a:t>Wild Parsnip</a:t>
            </a:r>
          </a:p>
          <a:p>
            <a:r>
              <a:rPr lang="en-US" sz="2000" dirty="0" smtClean="0"/>
              <a:t>Black Nightshade</a:t>
            </a:r>
          </a:p>
          <a:p>
            <a:r>
              <a:rPr lang="en-US" sz="2000" dirty="0" smtClean="0"/>
              <a:t>Buckthorn (tree/shrub)</a:t>
            </a:r>
          </a:p>
          <a:p>
            <a:r>
              <a:rPr lang="en-US" sz="2000" dirty="0" smtClean="0"/>
              <a:t>Buckeye (tree)</a:t>
            </a:r>
          </a:p>
          <a:p>
            <a:r>
              <a:rPr lang="en-US" sz="2000" dirty="0" smtClean="0"/>
              <a:t>Virginia Creeper</a:t>
            </a:r>
          </a:p>
          <a:p>
            <a:r>
              <a:rPr lang="en-US" sz="2000" dirty="0" smtClean="0"/>
              <a:t>Poison Ivy</a:t>
            </a:r>
          </a:p>
          <a:p>
            <a:pPr marL="0" indent="0">
              <a:buNone/>
            </a:pPr>
            <a:endParaRPr lang="en-US" sz="2000" dirty="0"/>
          </a:p>
        </p:txBody>
      </p:sp>
    </p:spTree>
    <p:extLst>
      <p:ext uri="{BB962C8B-B14F-4D97-AF65-F5344CB8AC3E}">
        <p14:creationId xmlns:p14="http://schemas.microsoft.com/office/powerpoint/2010/main" val="40416148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Poisonous Hemlock</a:t>
            </a:r>
            <a:endParaRPr lang="en-US" dirty="0"/>
          </a:p>
        </p:txBody>
      </p:sp>
      <p:sp>
        <p:nvSpPr>
          <p:cNvPr id="4" name="Content Placeholder 3"/>
          <p:cNvSpPr>
            <a:spLocks noGrp="1"/>
          </p:cNvSpPr>
          <p:nvPr>
            <p:ph sz="half" idx="2"/>
          </p:nvPr>
        </p:nvSpPr>
        <p:spPr/>
        <p:txBody>
          <a:bodyPr/>
          <a:lstStyle/>
          <a:p>
            <a:r>
              <a:rPr lang="en-US" sz="1800" dirty="0" smtClean="0"/>
              <a:t>Toxicity in all parts of the plant</a:t>
            </a:r>
          </a:p>
          <a:p>
            <a:r>
              <a:rPr lang="en-US" sz="1800" dirty="0" smtClean="0"/>
              <a:t>10 feet tall</a:t>
            </a:r>
          </a:p>
          <a:p>
            <a:r>
              <a:rPr lang="en-US" sz="1800" dirty="0" smtClean="0"/>
              <a:t>Fern like leaves</a:t>
            </a:r>
          </a:p>
          <a:p>
            <a:r>
              <a:rPr lang="en-US" sz="1800" dirty="0" smtClean="0"/>
              <a:t>White showy flowers</a:t>
            </a:r>
          </a:p>
          <a:p>
            <a:r>
              <a:rPr lang="en-US" sz="1800" dirty="0" smtClean="0"/>
              <a:t>Purplish strips or spots on stems</a:t>
            </a:r>
          </a:p>
          <a:p>
            <a:r>
              <a:rPr lang="en-US" sz="1800" dirty="0" smtClean="0"/>
              <a:t>Found in shaded wet soil and disturbed waste areas</a:t>
            </a:r>
            <a:endParaRPr lang="en-US" sz="1800" dirty="0"/>
          </a:p>
        </p:txBody>
      </p:sp>
      <p:pic>
        <p:nvPicPr>
          <p:cNvPr id="3" name="Content Placeholder 2"/>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533400" y="2495550"/>
            <a:ext cx="4114800" cy="3086100"/>
          </a:xfrm>
        </p:spPr>
      </p:pic>
    </p:spTree>
    <p:extLst>
      <p:ext uri="{BB962C8B-B14F-4D97-AF65-F5344CB8AC3E}">
        <p14:creationId xmlns:p14="http://schemas.microsoft.com/office/powerpoint/2010/main" val="1151761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STINGING NETTLES</a:t>
            </a:r>
            <a:endParaRPr lang="en-US"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10800000">
            <a:off x="685800" y="2608888"/>
            <a:ext cx="3810000" cy="2859424"/>
          </a:xfrm>
        </p:spPr>
      </p:pic>
      <p:sp>
        <p:nvSpPr>
          <p:cNvPr id="5" name="Content Placeholder 4"/>
          <p:cNvSpPr>
            <a:spLocks noGrp="1"/>
          </p:cNvSpPr>
          <p:nvPr>
            <p:ph sz="half" idx="2"/>
          </p:nvPr>
        </p:nvSpPr>
        <p:spPr/>
        <p:txBody>
          <a:bodyPr/>
          <a:lstStyle/>
          <a:p>
            <a:r>
              <a:rPr lang="en-US" sz="1800" dirty="0" smtClean="0"/>
              <a:t>Native</a:t>
            </a:r>
          </a:p>
          <a:p>
            <a:r>
              <a:rPr lang="en-US" sz="1800" dirty="0" smtClean="0"/>
              <a:t>Forb</a:t>
            </a:r>
          </a:p>
          <a:p>
            <a:r>
              <a:rPr lang="en-US" sz="1800" dirty="0" smtClean="0"/>
              <a:t>June-September</a:t>
            </a:r>
          </a:p>
          <a:p>
            <a:r>
              <a:rPr lang="en-US" sz="1800" dirty="0" smtClean="0"/>
              <a:t>Tall,</a:t>
            </a:r>
          </a:p>
          <a:p>
            <a:r>
              <a:rPr lang="en-US" sz="1800" dirty="0" smtClean="0"/>
              <a:t>Stinging hairs</a:t>
            </a:r>
          </a:p>
          <a:p>
            <a:r>
              <a:rPr lang="en-US" sz="1800" dirty="0" smtClean="0"/>
              <a:t>Stems 4-angled, ridged, grooved</a:t>
            </a:r>
          </a:p>
          <a:p>
            <a:r>
              <a:rPr lang="en-US" sz="1800" dirty="0" smtClean="0"/>
              <a:t>Thrives in moist woodlands, thickets, along partially shaded trails</a:t>
            </a:r>
          </a:p>
          <a:p>
            <a:r>
              <a:rPr lang="en-US" sz="1800" dirty="0" smtClean="0"/>
              <a:t>Blanched and cooked like spinach or tea</a:t>
            </a:r>
            <a:endParaRPr lang="en-US" sz="1800" dirty="0"/>
          </a:p>
        </p:txBody>
      </p:sp>
    </p:spTree>
    <p:extLst>
      <p:ext uri="{BB962C8B-B14F-4D97-AF65-F5344CB8AC3E}">
        <p14:creationId xmlns:p14="http://schemas.microsoft.com/office/powerpoint/2010/main" val="2311917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 PARSNIP</a:t>
            </a:r>
            <a:endParaRPr lang="en-US" dirty="0"/>
          </a:p>
        </p:txBody>
      </p:sp>
      <p:sp>
        <p:nvSpPr>
          <p:cNvPr id="5" name="Content Placeholder 4"/>
          <p:cNvSpPr>
            <a:spLocks noGrp="1"/>
          </p:cNvSpPr>
          <p:nvPr>
            <p:ph sz="half" idx="2"/>
          </p:nvPr>
        </p:nvSpPr>
        <p:spPr/>
        <p:txBody>
          <a:bodyPr/>
          <a:lstStyle/>
          <a:p>
            <a:r>
              <a:rPr lang="en-US" sz="1800" dirty="0" smtClean="0"/>
              <a:t>Plant contains psoralen, causes skin sensitivity to sunlight</a:t>
            </a:r>
          </a:p>
          <a:p>
            <a:r>
              <a:rPr lang="en-US" sz="1800" dirty="0" smtClean="0"/>
              <a:t>Same species as root crop parsnip</a:t>
            </a:r>
          </a:p>
          <a:p>
            <a:r>
              <a:rPr lang="en-US" sz="1800" dirty="0" smtClean="0"/>
              <a:t>Deer sometimes eat it</a:t>
            </a:r>
          </a:p>
          <a:p>
            <a:r>
              <a:rPr lang="en-US" sz="1800" dirty="0" smtClean="0"/>
              <a:t>Birds and small mammals like the seeds</a:t>
            </a:r>
            <a:endParaRPr lang="en-US" sz="1800" dirty="0" smtClean="0"/>
          </a:p>
          <a:p>
            <a:r>
              <a:rPr lang="en-US" sz="1800" dirty="0" smtClean="0"/>
              <a:t>Found in pastures</a:t>
            </a:r>
          </a:p>
          <a:p>
            <a:r>
              <a:rPr lang="en-US" sz="1800" dirty="0" smtClean="0"/>
              <a:t>1-3.5 feet tall</a:t>
            </a:r>
          </a:p>
          <a:p>
            <a:r>
              <a:rPr lang="en-US" sz="1800" dirty="0" smtClean="0"/>
              <a:t>Yellow flowers</a:t>
            </a:r>
          </a:p>
          <a:p>
            <a:r>
              <a:rPr lang="en-US" sz="1800" dirty="0" smtClean="0"/>
              <a:t>Look like dill</a:t>
            </a:r>
          </a:p>
          <a:p>
            <a:endParaRPr lang="en-US" sz="1800"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85800" y="2609850"/>
            <a:ext cx="3810000" cy="2857500"/>
          </a:xfrm>
        </p:spPr>
      </p:pic>
    </p:spTree>
    <p:extLst>
      <p:ext uri="{BB962C8B-B14F-4D97-AF65-F5344CB8AC3E}">
        <p14:creationId xmlns:p14="http://schemas.microsoft.com/office/powerpoint/2010/main" val="4021606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NIGHTSHADE</a:t>
            </a:r>
            <a:endParaRPr lang="en-US"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85800" y="2609850"/>
            <a:ext cx="3810000" cy="2857500"/>
          </a:xfrm>
        </p:spPr>
      </p:pic>
      <p:sp>
        <p:nvSpPr>
          <p:cNvPr id="4" name="Content Placeholder 3"/>
          <p:cNvSpPr>
            <a:spLocks noGrp="1"/>
          </p:cNvSpPr>
          <p:nvPr>
            <p:ph sz="half" idx="2"/>
          </p:nvPr>
        </p:nvSpPr>
        <p:spPr/>
        <p:txBody>
          <a:bodyPr/>
          <a:lstStyle/>
          <a:p>
            <a:r>
              <a:rPr lang="en-US" sz="1800" dirty="0" smtClean="0"/>
              <a:t>Native</a:t>
            </a:r>
          </a:p>
          <a:p>
            <a:r>
              <a:rPr lang="en-US" sz="1800" dirty="0" smtClean="0"/>
              <a:t>Purplish black berry</a:t>
            </a:r>
          </a:p>
          <a:p>
            <a:r>
              <a:rPr lang="en-US" sz="1800" dirty="0" smtClean="0"/>
              <a:t>Leaves often have insect holes</a:t>
            </a:r>
          </a:p>
          <a:p>
            <a:r>
              <a:rPr lang="en-US" sz="1800" dirty="0" smtClean="0"/>
              <a:t>Flowers white-pale blue</a:t>
            </a:r>
          </a:p>
          <a:p>
            <a:r>
              <a:rPr lang="en-US" sz="1800" dirty="0" smtClean="0"/>
              <a:t>Grouse and prairie chickens eat the berries</a:t>
            </a:r>
          </a:p>
          <a:p>
            <a:r>
              <a:rPr lang="en-US" sz="1800" dirty="0" smtClean="0"/>
              <a:t>Berries and other plant parts contain alkaloid </a:t>
            </a:r>
            <a:r>
              <a:rPr lang="en-US" sz="1800" dirty="0" smtClean="0"/>
              <a:t>solanidine</a:t>
            </a:r>
            <a:r>
              <a:rPr lang="en-US" sz="1800" dirty="0" smtClean="0"/>
              <a:t>. </a:t>
            </a:r>
            <a:endParaRPr lang="en-US" sz="1800" dirty="0"/>
          </a:p>
        </p:txBody>
      </p:sp>
    </p:spTree>
    <p:extLst>
      <p:ext uri="{BB962C8B-B14F-4D97-AF65-F5344CB8AC3E}">
        <p14:creationId xmlns:p14="http://schemas.microsoft.com/office/powerpoint/2010/main" val="7764926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BUCKTHORN</a:t>
            </a:r>
            <a:endParaRPr lang="en-US" dirty="0"/>
          </a:p>
        </p:txBody>
      </p:sp>
      <p:sp>
        <p:nvSpPr>
          <p:cNvPr id="5" name="Content Placeholder 4"/>
          <p:cNvSpPr>
            <a:spLocks noGrp="1"/>
          </p:cNvSpPr>
          <p:nvPr>
            <p:ph sz="half" idx="2"/>
          </p:nvPr>
        </p:nvSpPr>
        <p:spPr/>
        <p:txBody>
          <a:bodyPr/>
          <a:lstStyle/>
          <a:p>
            <a:r>
              <a:rPr lang="en-US" sz="1800" dirty="0" smtClean="0"/>
              <a:t>Tall shrub or tree</a:t>
            </a:r>
          </a:p>
          <a:p>
            <a:r>
              <a:rPr lang="en-US" sz="1800" dirty="0" smtClean="0"/>
              <a:t>Blooms in May-June</a:t>
            </a:r>
          </a:p>
          <a:p>
            <a:r>
              <a:rPr lang="en-US" sz="1800" dirty="0" smtClean="0"/>
              <a:t>Berries on Female plants only</a:t>
            </a:r>
          </a:p>
          <a:p>
            <a:r>
              <a:rPr lang="en-US" sz="1800" dirty="0" smtClean="0"/>
              <a:t>Leaves, bark and fruit may cause vomiting, nausea, diarrhea, minor dermatitis</a:t>
            </a:r>
          </a:p>
          <a:p>
            <a:r>
              <a:rPr lang="en-US" sz="1800" dirty="0" smtClean="0"/>
              <a:t>Understory plant</a:t>
            </a:r>
          </a:p>
          <a:p>
            <a:r>
              <a:rPr lang="en-US" sz="1800" dirty="0" smtClean="0"/>
              <a:t>Cut stems and treat with glyphosate in fall or winter</a:t>
            </a:r>
            <a:endParaRPr lang="en-US" sz="1800"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533400" y="2495550"/>
            <a:ext cx="4114800" cy="3086100"/>
          </a:xfrm>
        </p:spPr>
      </p:pic>
    </p:spTree>
    <p:extLst>
      <p:ext uri="{BB962C8B-B14F-4D97-AF65-F5344CB8AC3E}">
        <p14:creationId xmlns:p14="http://schemas.microsoft.com/office/powerpoint/2010/main" val="37127809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BUCKEYE</a:t>
            </a:r>
            <a:endParaRPr lang="en-US" dirty="0"/>
          </a:p>
        </p:txBody>
      </p:sp>
      <p:sp>
        <p:nvSpPr>
          <p:cNvPr id="7" name="Content Placeholder 6"/>
          <p:cNvSpPr>
            <a:spLocks noGrp="1"/>
          </p:cNvSpPr>
          <p:nvPr>
            <p:ph sz="half" idx="2"/>
          </p:nvPr>
        </p:nvSpPr>
        <p:spPr/>
        <p:txBody>
          <a:bodyPr/>
          <a:lstStyle/>
          <a:p>
            <a:pPr marL="0" indent="0">
              <a:buNone/>
            </a:pPr>
            <a:r>
              <a:rPr lang="en-US" sz="2400" dirty="0" smtClean="0"/>
              <a:t>Native tree</a:t>
            </a:r>
          </a:p>
          <a:p>
            <a:pPr marL="0" indent="0">
              <a:buNone/>
            </a:pPr>
            <a:r>
              <a:rPr lang="en-US" sz="2400" dirty="0" smtClean="0"/>
              <a:t>5 palmate leaves</a:t>
            </a:r>
          </a:p>
          <a:p>
            <a:pPr marL="0" indent="0">
              <a:buNone/>
            </a:pPr>
            <a:r>
              <a:rPr lang="en-US" sz="2400" dirty="0" smtClean="0"/>
              <a:t>Round spinney nut</a:t>
            </a:r>
          </a:p>
          <a:p>
            <a:pPr marL="0" indent="0">
              <a:buNone/>
            </a:pPr>
            <a:r>
              <a:rPr lang="en-US" sz="2400" dirty="0" smtClean="0"/>
              <a:t>Contains tannic acid that is toxic</a:t>
            </a:r>
          </a:p>
          <a:p>
            <a:pPr marL="0" indent="0">
              <a:buNone/>
            </a:pPr>
            <a:r>
              <a:rPr lang="en-US" sz="2400" dirty="0" smtClean="0"/>
              <a:t>Native Americans used the nuts to tan leather</a:t>
            </a:r>
            <a:endParaRPr lang="en-US" sz="2400"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295400" y="2743200"/>
            <a:ext cx="2438400" cy="1639824"/>
          </a:xfrm>
        </p:spPr>
      </p:pic>
    </p:spTree>
    <p:extLst>
      <p:ext uri="{BB962C8B-B14F-4D97-AF65-F5344CB8AC3E}">
        <p14:creationId xmlns:p14="http://schemas.microsoft.com/office/powerpoint/2010/main" val="439440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VIGINIA CREEPER</a:t>
            </a:r>
            <a:endParaRPr lang="en-US" dirty="0"/>
          </a:p>
        </p:txBody>
      </p:sp>
      <p:sp>
        <p:nvSpPr>
          <p:cNvPr id="5" name="Content Placeholder 4"/>
          <p:cNvSpPr>
            <a:spLocks noGrp="1"/>
          </p:cNvSpPr>
          <p:nvPr>
            <p:ph sz="half" idx="2"/>
          </p:nvPr>
        </p:nvSpPr>
        <p:spPr/>
        <p:txBody>
          <a:bodyPr/>
          <a:lstStyle/>
          <a:p>
            <a:r>
              <a:rPr lang="en-US" dirty="0" smtClean="0"/>
              <a:t>Native</a:t>
            </a:r>
          </a:p>
          <a:p>
            <a:r>
              <a:rPr lang="en-US" dirty="0" smtClean="0"/>
              <a:t>Vine/climber</a:t>
            </a:r>
          </a:p>
          <a:p>
            <a:r>
              <a:rPr lang="en-US" dirty="0" smtClean="0"/>
              <a:t>5 leaflets</a:t>
            </a:r>
          </a:p>
          <a:p>
            <a:r>
              <a:rPr lang="en-US" dirty="0" smtClean="0"/>
              <a:t>Clusters of berries contain oxalic acid and are toxic</a:t>
            </a:r>
          </a:p>
          <a:p>
            <a:r>
              <a:rPr lang="en-US" dirty="0" smtClean="0"/>
              <a:t>Not toxic for birds</a:t>
            </a:r>
          </a:p>
          <a:p>
            <a:r>
              <a:rPr lang="en-US" dirty="0" smtClean="0"/>
              <a:t>Can irritate skin</a:t>
            </a:r>
          </a:p>
          <a:p>
            <a:endParaRPr lang="en-US"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533400" y="2495550"/>
            <a:ext cx="4114800" cy="3086100"/>
          </a:xfrm>
        </p:spPr>
      </p:pic>
    </p:spTree>
    <p:extLst>
      <p:ext uri="{BB962C8B-B14F-4D97-AF65-F5344CB8AC3E}">
        <p14:creationId xmlns:p14="http://schemas.microsoft.com/office/powerpoint/2010/main" val="18996297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POISION IVY</a:t>
            </a:r>
            <a:endParaRPr lang="en-US"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533400" y="2495550"/>
            <a:ext cx="4114800" cy="3086100"/>
          </a:xfrm>
        </p:spPr>
      </p:pic>
      <p:sp>
        <p:nvSpPr>
          <p:cNvPr id="4" name="Content Placeholder 3"/>
          <p:cNvSpPr>
            <a:spLocks noGrp="1"/>
          </p:cNvSpPr>
          <p:nvPr>
            <p:ph sz="half" idx="2"/>
          </p:nvPr>
        </p:nvSpPr>
        <p:spPr/>
        <p:txBody>
          <a:bodyPr/>
          <a:lstStyle/>
          <a:p>
            <a:r>
              <a:rPr lang="en-US" sz="1800" dirty="0" smtClean="0"/>
              <a:t>4 main characteristics</a:t>
            </a:r>
          </a:p>
          <a:p>
            <a:r>
              <a:rPr lang="en-US" sz="1800" dirty="0" smtClean="0"/>
              <a:t>Clusters of 3 leaflets on own stem</a:t>
            </a:r>
          </a:p>
          <a:p>
            <a:r>
              <a:rPr lang="en-US" sz="1800" dirty="0" smtClean="0"/>
              <a:t>“Leaves of 3, let it be”</a:t>
            </a:r>
          </a:p>
          <a:p>
            <a:r>
              <a:rPr lang="en-US" sz="1800" dirty="0" smtClean="0"/>
              <a:t>Alternate leaf arrangement</a:t>
            </a:r>
          </a:p>
          <a:p>
            <a:r>
              <a:rPr lang="en-US" sz="1800" dirty="0" smtClean="0"/>
              <a:t>Lack of thorns</a:t>
            </a:r>
          </a:p>
          <a:p>
            <a:r>
              <a:rPr lang="en-US" sz="1800" dirty="0" smtClean="0"/>
              <a:t>“Hairy Vine, no friend of mine”</a:t>
            </a:r>
          </a:p>
          <a:p>
            <a:r>
              <a:rPr lang="en-US" sz="1800" dirty="0" smtClean="0"/>
              <a:t>“Berries white, run in fright”</a:t>
            </a:r>
          </a:p>
          <a:p>
            <a:r>
              <a:rPr lang="en-US" sz="1800" dirty="0" smtClean="0"/>
              <a:t>Can be a food source for birds and small mammals</a:t>
            </a:r>
            <a:endParaRPr lang="en-US" sz="1800" dirty="0"/>
          </a:p>
        </p:txBody>
      </p:sp>
    </p:spTree>
    <p:extLst>
      <p:ext uri="{BB962C8B-B14F-4D97-AF65-F5344CB8AC3E}">
        <p14:creationId xmlns:p14="http://schemas.microsoft.com/office/powerpoint/2010/main" val="8169190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676400"/>
          </a:xfrm>
        </p:spPr>
        <p:txBody>
          <a:bodyPr/>
          <a:lstStyle/>
          <a:p>
            <a:r>
              <a:rPr lang="en-US" sz="1800" dirty="0" smtClean="0"/>
              <a:t>THIS IS NOT RHUBARB</a:t>
            </a:r>
            <a:br>
              <a:rPr lang="en-US" sz="1800" dirty="0" smtClean="0"/>
            </a:br>
            <a:r>
              <a:rPr lang="en-US" sz="1800" dirty="0" smtClean="0"/>
              <a:t>Burdock has big heart shaped leaves, flowers that inspired Velcro and is toxic due to diuretic effects. Although the root is used in herbal medicine.</a:t>
            </a:r>
            <a:br>
              <a:rPr lang="en-US" sz="1800" dirty="0" smtClean="0"/>
            </a:br>
            <a:r>
              <a:rPr lang="en-US" sz="1800" dirty="0" smtClean="0"/>
              <a:t>Rob, (</a:t>
            </a:r>
            <a:r>
              <a:rPr lang="en-US" sz="1800" dirty="0" smtClean="0"/>
              <a:t>AgPhD</a:t>
            </a:r>
            <a:r>
              <a:rPr lang="en-US" sz="1800" dirty="0" smtClean="0"/>
              <a:t> Rural Radio/HSB Farms/Hefty Seed) is 6’4”</a:t>
            </a:r>
            <a:endParaRPr lang="en-US" sz="1800"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838200" y="2800350"/>
            <a:ext cx="3505200" cy="30861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95875" y="3067050"/>
            <a:ext cx="2914650" cy="1943100"/>
          </a:xfrm>
        </p:spPr>
      </p:pic>
    </p:spTree>
    <p:extLst>
      <p:ext uri="{BB962C8B-B14F-4D97-AF65-F5344CB8AC3E}">
        <p14:creationId xmlns:p14="http://schemas.microsoft.com/office/powerpoint/2010/main" val="1128856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LIST GOES ON!</a:t>
            </a:r>
            <a:endParaRPr lang="en-US" dirty="0"/>
          </a:p>
        </p:txBody>
      </p:sp>
      <p:sp>
        <p:nvSpPr>
          <p:cNvPr id="3" name="Content Placeholder 2"/>
          <p:cNvSpPr>
            <a:spLocks noGrp="1"/>
          </p:cNvSpPr>
          <p:nvPr>
            <p:ph idx="1"/>
          </p:nvPr>
        </p:nvSpPr>
        <p:spPr/>
        <p:txBody>
          <a:bodyPr/>
          <a:lstStyle/>
          <a:p>
            <a:pPr marL="0" indent="0">
              <a:buNone/>
            </a:pPr>
            <a:r>
              <a:rPr lang="en-US" dirty="0" smtClean="0"/>
              <a:t>There are many toxic weeds found in our area. There are too many to cover.</a:t>
            </a:r>
            <a:endParaRPr lang="en-US" dirty="0"/>
          </a:p>
        </p:txBody>
      </p:sp>
    </p:spTree>
    <p:extLst>
      <p:ext uri="{BB962C8B-B14F-4D97-AF65-F5344CB8AC3E}">
        <p14:creationId xmlns:p14="http://schemas.microsoft.com/office/powerpoint/2010/main" val="22501206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7C9168D-6B24-4B7A-A0E8-E1D28A8F06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Botany design slides</Template>
  <TotalTime>3732</TotalTime>
  <Words>654</Words>
  <Application>Microsoft Office PowerPoint</Application>
  <PresentationFormat>On-screen Show (4:3)</PresentationFormat>
  <Paragraphs>118</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Verdana</vt:lpstr>
      <vt:lpstr>Wingdings</vt:lpstr>
      <vt:lpstr>Office Theme</vt:lpstr>
      <vt:lpstr>Elaine Fritz, Master Gardener</vt:lpstr>
      <vt:lpstr>POISONIOUS PLANT LEARNING OUTCOMES</vt:lpstr>
      <vt:lpstr>BIODIVERSITY of Indigenous and naturalized weeds</vt:lpstr>
      <vt:lpstr>WEEDS</vt:lpstr>
      <vt:lpstr>WEED ECOLOGY</vt:lpstr>
      <vt:lpstr>WEEDS</vt:lpstr>
      <vt:lpstr>WEEDS ARE:</vt:lpstr>
      <vt:lpstr>FOOD SOURCE, MEDICINE, POLLINATORS, erosion control or improve soil fertility</vt:lpstr>
      <vt:lpstr>Some Toxic Weeds:</vt:lpstr>
      <vt:lpstr>SAFETY WITH PLANTS</vt:lpstr>
      <vt:lpstr>What Makes A Plant Poisonous or Toxic?</vt:lpstr>
      <vt:lpstr>POISIONIOUS PLANTS</vt:lpstr>
      <vt:lpstr>Poisonous Hemlock</vt:lpstr>
      <vt:lpstr>STINGING NETTLES</vt:lpstr>
      <vt:lpstr>WILD PARSNIP</vt:lpstr>
      <vt:lpstr>BLACK NIGHTSHADE</vt:lpstr>
      <vt:lpstr>BUCKTHORN</vt:lpstr>
      <vt:lpstr>BUCKEYE</vt:lpstr>
      <vt:lpstr>VIGINIA CREEPER</vt:lpstr>
      <vt:lpstr>POISION IVY</vt:lpstr>
      <vt:lpstr>THIS IS NOT RHUBARB Burdock has big heart shaped leaves, flowers that inspired Velcro and is toxic due to diuretic effects. Although the root is used in herbal medicine. Rob, (AgPhD Rural Radio/HSB Farms/Hefty Seed) is 6’4”</vt:lpstr>
      <vt:lpstr>THE LIST GOES 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Elaine Fritz, Master Gardener</dc:title>
  <dc:creator>elaine fritz</dc:creator>
  <cp:keywords/>
  <cp:lastModifiedBy>elaine fritz</cp:lastModifiedBy>
  <cp:revision>41</cp:revision>
  <cp:lastPrinted>1601-01-01T00:00:00Z</cp:lastPrinted>
  <dcterms:created xsi:type="dcterms:W3CDTF">2017-06-10T18:10:36Z</dcterms:created>
  <dcterms:modified xsi:type="dcterms:W3CDTF">2017-06-21T01:55:26Z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TC010900221033</vt:lpwstr>
  </property>
</Properties>
</file>